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34"/>
  </p:notesMasterIdLst>
  <p:sldIdLst>
    <p:sldId id="256" r:id="rId2"/>
    <p:sldId id="390" r:id="rId3"/>
    <p:sldId id="392" r:id="rId4"/>
    <p:sldId id="368" r:id="rId5"/>
    <p:sldId id="405" r:id="rId6"/>
    <p:sldId id="389" r:id="rId7"/>
    <p:sldId id="266" r:id="rId8"/>
    <p:sldId id="410" r:id="rId9"/>
    <p:sldId id="334" r:id="rId10"/>
    <p:sldId id="426" r:id="rId11"/>
    <p:sldId id="428" r:id="rId12"/>
    <p:sldId id="427" r:id="rId13"/>
    <p:sldId id="276" r:id="rId14"/>
    <p:sldId id="391" r:id="rId15"/>
    <p:sldId id="416" r:id="rId16"/>
    <p:sldId id="402" r:id="rId17"/>
    <p:sldId id="422" r:id="rId18"/>
    <p:sldId id="408" r:id="rId19"/>
    <p:sldId id="409" r:id="rId20"/>
    <p:sldId id="424" r:id="rId21"/>
    <p:sldId id="395" r:id="rId22"/>
    <p:sldId id="413" r:id="rId23"/>
    <p:sldId id="415" r:id="rId24"/>
    <p:sldId id="417" r:id="rId25"/>
    <p:sldId id="420" r:id="rId26"/>
    <p:sldId id="418" r:id="rId27"/>
    <p:sldId id="414" r:id="rId28"/>
    <p:sldId id="429" r:id="rId29"/>
    <p:sldId id="401" r:id="rId30"/>
    <p:sldId id="400" r:id="rId31"/>
    <p:sldId id="406" r:id="rId32"/>
    <p:sldId id="430" r:id="rId33"/>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8099FCE-7EB4-5754-6883-DBD1407F0780}" name="Doyle-Breen, Jennifer" initials="DBJ" userId="S::Jennifer.Doyle-Breen@aecom.com::cb373b68-b1b7-47ba-b1a0-33db3980903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224" autoAdjust="0"/>
    <p:restoredTop sz="95182" autoAdjust="0"/>
  </p:normalViewPr>
  <p:slideViewPr>
    <p:cSldViewPr snapToGrid="0">
      <p:cViewPr varScale="1">
        <p:scale>
          <a:sx n="62" d="100"/>
          <a:sy n="62" d="100"/>
        </p:scale>
        <p:origin x="400" y="5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8/10/relationships/authors" Target="author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12" tIns="46656" rIns="93312" bIns="46656"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12" tIns="46656" rIns="93312" bIns="46656" rtlCol="0"/>
          <a:lstStyle>
            <a:lvl1pPr algn="r">
              <a:defRPr sz="1200"/>
            </a:lvl1pPr>
          </a:lstStyle>
          <a:p>
            <a:fld id="{34646BFF-D416-4FFF-AC15-B99A033E9062}" type="datetimeFigureOut">
              <a:rPr lang="en-US" smtClean="0"/>
              <a:t>12/5/2023</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12" tIns="46656" rIns="93312" bIns="46656"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12" tIns="46656" rIns="93312" bIns="4665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1"/>
            <a:ext cx="3043343" cy="467071"/>
          </a:xfrm>
          <a:prstGeom prst="rect">
            <a:avLst/>
          </a:prstGeom>
        </p:spPr>
        <p:txBody>
          <a:bodyPr vert="horz" lIns="93312" tIns="46656" rIns="93312" bIns="4665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1"/>
            <a:ext cx="3043343" cy="467071"/>
          </a:xfrm>
          <a:prstGeom prst="rect">
            <a:avLst/>
          </a:prstGeom>
        </p:spPr>
        <p:txBody>
          <a:bodyPr vert="horz" lIns="93312" tIns="46656" rIns="93312" bIns="46656" rtlCol="0" anchor="b"/>
          <a:lstStyle>
            <a:lvl1pPr algn="r">
              <a:defRPr sz="1200"/>
            </a:lvl1pPr>
          </a:lstStyle>
          <a:p>
            <a:fld id="{A342E77C-B074-4336-BC3F-583C2BFCA489}" type="slidenum">
              <a:rPr lang="en-US" smtClean="0"/>
              <a:t>‹#›</a:t>
            </a:fld>
            <a:endParaRPr lang="en-US" dirty="0"/>
          </a:p>
        </p:txBody>
      </p:sp>
    </p:spTree>
    <p:extLst>
      <p:ext uri="{BB962C8B-B14F-4D97-AF65-F5344CB8AC3E}">
        <p14:creationId xmlns:p14="http://schemas.microsoft.com/office/powerpoint/2010/main" val="3690907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380EE2-213E-42BC-B538-D968721DB23B}" type="datetimeFigureOut">
              <a:rPr lang="en-US" smtClean="0"/>
              <a:t>12/5/2023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C7DAFD-4061-4A3E-B839-10FF8A058491}" type="slidenum">
              <a:rPr lang="en-US" smtClean="0"/>
              <a:t>‹#›</a:t>
            </a:fld>
            <a:endParaRPr lang="en-US" dirty="0"/>
          </a:p>
        </p:txBody>
      </p:sp>
    </p:spTree>
    <p:extLst>
      <p:ext uri="{BB962C8B-B14F-4D97-AF65-F5344CB8AC3E}">
        <p14:creationId xmlns:p14="http://schemas.microsoft.com/office/powerpoint/2010/main" val="107136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380EE2-213E-42BC-B538-D968721DB23B}" type="datetimeFigureOut">
              <a:rPr lang="en-US" smtClean="0"/>
              <a:t>12/5/2023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C7DAFD-4061-4A3E-B839-10FF8A058491}" type="slidenum">
              <a:rPr lang="en-US" smtClean="0"/>
              <a:t>‹#›</a:t>
            </a:fld>
            <a:endParaRPr lang="en-US" dirty="0"/>
          </a:p>
        </p:txBody>
      </p:sp>
    </p:spTree>
    <p:extLst>
      <p:ext uri="{BB962C8B-B14F-4D97-AF65-F5344CB8AC3E}">
        <p14:creationId xmlns:p14="http://schemas.microsoft.com/office/powerpoint/2010/main" val="3375689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380EE2-213E-42BC-B538-D968721DB23B}" type="datetimeFigureOut">
              <a:rPr lang="en-US" smtClean="0"/>
              <a:t>12/5/2023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C7DAFD-4061-4A3E-B839-10FF8A058491}"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0567427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380EE2-213E-42BC-B538-D968721DB23B}" type="datetimeFigureOut">
              <a:rPr lang="en-US" smtClean="0"/>
              <a:t>12/5/2023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C7DAFD-4061-4A3E-B839-10FF8A058491}" type="slidenum">
              <a:rPr lang="en-US" smtClean="0"/>
              <a:t>‹#›</a:t>
            </a:fld>
            <a:endParaRPr lang="en-US" dirty="0"/>
          </a:p>
        </p:txBody>
      </p:sp>
    </p:spTree>
    <p:extLst>
      <p:ext uri="{BB962C8B-B14F-4D97-AF65-F5344CB8AC3E}">
        <p14:creationId xmlns:p14="http://schemas.microsoft.com/office/powerpoint/2010/main" val="4402486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380EE2-213E-42BC-B538-D968721DB23B}" type="datetimeFigureOut">
              <a:rPr lang="en-US" smtClean="0"/>
              <a:t>12/5/2023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C7DAFD-4061-4A3E-B839-10FF8A058491}"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581202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380EE2-213E-42BC-B538-D968721DB23B}" type="datetimeFigureOut">
              <a:rPr lang="en-US" smtClean="0"/>
              <a:t>12/5/2023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C7DAFD-4061-4A3E-B839-10FF8A058491}" type="slidenum">
              <a:rPr lang="en-US" smtClean="0"/>
              <a:t>‹#›</a:t>
            </a:fld>
            <a:endParaRPr lang="en-US" dirty="0"/>
          </a:p>
        </p:txBody>
      </p:sp>
    </p:spTree>
    <p:extLst>
      <p:ext uri="{BB962C8B-B14F-4D97-AF65-F5344CB8AC3E}">
        <p14:creationId xmlns:p14="http://schemas.microsoft.com/office/powerpoint/2010/main" val="19463165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380EE2-213E-42BC-B538-D968721DB23B}" type="datetimeFigureOut">
              <a:rPr lang="en-US" smtClean="0"/>
              <a:t>12/5/2023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C7DAFD-4061-4A3E-B839-10FF8A058491}" type="slidenum">
              <a:rPr lang="en-US" smtClean="0"/>
              <a:t>‹#›</a:t>
            </a:fld>
            <a:endParaRPr lang="en-US" dirty="0"/>
          </a:p>
        </p:txBody>
      </p:sp>
    </p:spTree>
    <p:extLst>
      <p:ext uri="{BB962C8B-B14F-4D97-AF65-F5344CB8AC3E}">
        <p14:creationId xmlns:p14="http://schemas.microsoft.com/office/powerpoint/2010/main" val="4496456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380EE2-213E-42BC-B538-D968721DB23B}" type="datetimeFigureOut">
              <a:rPr lang="en-US" smtClean="0"/>
              <a:t>12/5/2023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C7DAFD-4061-4A3E-B839-10FF8A058491}" type="slidenum">
              <a:rPr lang="en-US" smtClean="0"/>
              <a:t>‹#›</a:t>
            </a:fld>
            <a:endParaRPr lang="en-US" dirty="0"/>
          </a:p>
        </p:txBody>
      </p:sp>
    </p:spTree>
    <p:extLst>
      <p:ext uri="{BB962C8B-B14F-4D97-AF65-F5344CB8AC3E}">
        <p14:creationId xmlns:p14="http://schemas.microsoft.com/office/powerpoint/2010/main" val="3839121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380EE2-213E-42BC-B538-D968721DB23B}" type="datetimeFigureOut">
              <a:rPr lang="en-US" smtClean="0"/>
              <a:t>12/5/2023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C7DAFD-4061-4A3E-B839-10FF8A058491}" type="slidenum">
              <a:rPr lang="en-US" smtClean="0"/>
              <a:t>‹#›</a:t>
            </a:fld>
            <a:endParaRPr lang="en-US" dirty="0"/>
          </a:p>
        </p:txBody>
      </p:sp>
    </p:spTree>
    <p:extLst>
      <p:ext uri="{BB962C8B-B14F-4D97-AF65-F5344CB8AC3E}">
        <p14:creationId xmlns:p14="http://schemas.microsoft.com/office/powerpoint/2010/main" val="2038101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380EE2-213E-42BC-B538-D968721DB23B}" type="datetimeFigureOut">
              <a:rPr lang="en-US" smtClean="0"/>
              <a:t>12/5/2023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C7DAFD-4061-4A3E-B839-10FF8A058491}" type="slidenum">
              <a:rPr lang="en-US" smtClean="0"/>
              <a:t>‹#›</a:t>
            </a:fld>
            <a:endParaRPr lang="en-US" dirty="0"/>
          </a:p>
        </p:txBody>
      </p:sp>
    </p:spTree>
    <p:extLst>
      <p:ext uri="{BB962C8B-B14F-4D97-AF65-F5344CB8AC3E}">
        <p14:creationId xmlns:p14="http://schemas.microsoft.com/office/powerpoint/2010/main" val="2505923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380EE2-213E-42BC-B538-D968721DB23B}" type="datetimeFigureOut">
              <a:rPr lang="en-US" smtClean="0"/>
              <a:t>12/5/2023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EC7DAFD-4061-4A3E-B839-10FF8A058491}" type="slidenum">
              <a:rPr lang="en-US" smtClean="0"/>
              <a:t>‹#›</a:t>
            </a:fld>
            <a:endParaRPr lang="en-US" dirty="0"/>
          </a:p>
        </p:txBody>
      </p:sp>
    </p:spTree>
    <p:extLst>
      <p:ext uri="{BB962C8B-B14F-4D97-AF65-F5344CB8AC3E}">
        <p14:creationId xmlns:p14="http://schemas.microsoft.com/office/powerpoint/2010/main" val="1710399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380EE2-213E-42BC-B538-D968721DB23B}" type="datetimeFigureOut">
              <a:rPr lang="en-US" smtClean="0"/>
              <a:t>12/5/2023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EC7DAFD-4061-4A3E-B839-10FF8A058491}" type="slidenum">
              <a:rPr lang="en-US" smtClean="0"/>
              <a:t>‹#›</a:t>
            </a:fld>
            <a:endParaRPr lang="en-US" dirty="0"/>
          </a:p>
        </p:txBody>
      </p:sp>
    </p:spTree>
    <p:extLst>
      <p:ext uri="{BB962C8B-B14F-4D97-AF65-F5344CB8AC3E}">
        <p14:creationId xmlns:p14="http://schemas.microsoft.com/office/powerpoint/2010/main" val="2577745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380EE2-213E-42BC-B538-D968721DB23B}" type="datetimeFigureOut">
              <a:rPr lang="en-US" smtClean="0"/>
              <a:t>12/5/2023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EC7DAFD-4061-4A3E-B839-10FF8A058491}" type="slidenum">
              <a:rPr lang="en-US" smtClean="0"/>
              <a:t>‹#›</a:t>
            </a:fld>
            <a:endParaRPr lang="en-US" dirty="0"/>
          </a:p>
        </p:txBody>
      </p:sp>
    </p:spTree>
    <p:extLst>
      <p:ext uri="{BB962C8B-B14F-4D97-AF65-F5344CB8AC3E}">
        <p14:creationId xmlns:p14="http://schemas.microsoft.com/office/powerpoint/2010/main" val="2381962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380EE2-213E-42BC-B538-D968721DB23B}" type="datetimeFigureOut">
              <a:rPr lang="en-US" smtClean="0"/>
              <a:t>12/5/2023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EC7DAFD-4061-4A3E-B839-10FF8A058491}" type="slidenum">
              <a:rPr lang="en-US" smtClean="0"/>
              <a:t>‹#›</a:t>
            </a:fld>
            <a:endParaRPr lang="en-US" dirty="0"/>
          </a:p>
        </p:txBody>
      </p:sp>
    </p:spTree>
    <p:extLst>
      <p:ext uri="{BB962C8B-B14F-4D97-AF65-F5344CB8AC3E}">
        <p14:creationId xmlns:p14="http://schemas.microsoft.com/office/powerpoint/2010/main" val="3274355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380EE2-213E-42BC-B538-D968721DB23B}" type="datetimeFigureOut">
              <a:rPr lang="en-US" smtClean="0"/>
              <a:t>12/5/2023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EC7DAFD-4061-4A3E-B839-10FF8A058491}" type="slidenum">
              <a:rPr lang="en-US" smtClean="0"/>
              <a:t>‹#›</a:t>
            </a:fld>
            <a:endParaRPr lang="en-US" dirty="0"/>
          </a:p>
        </p:txBody>
      </p:sp>
    </p:spTree>
    <p:extLst>
      <p:ext uri="{BB962C8B-B14F-4D97-AF65-F5344CB8AC3E}">
        <p14:creationId xmlns:p14="http://schemas.microsoft.com/office/powerpoint/2010/main" val="1672773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EC7DAFD-4061-4A3E-B839-10FF8A058491}" type="slidenum">
              <a:rPr lang="en-US" smtClean="0"/>
              <a:t>‹#›</a:t>
            </a:fld>
            <a:endParaRPr lang="en-US" dirty="0"/>
          </a:p>
        </p:txBody>
      </p:sp>
      <p:sp>
        <p:nvSpPr>
          <p:cNvPr id="5" name="Date Placeholder 4"/>
          <p:cNvSpPr>
            <a:spLocks noGrp="1"/>
          </p:cNvSpPr>
          <p:nvPr>
            <p:ph type="dt" sz="half" idx="10"/>
          </p:nvPr>
        </p:nvSpPr>
        <p:spPr/>
        <p:txBody>
          <a:bodyPr/>
          <a:lstStyle/>
          <a:p>
            <a:fld id="{C7380EE2-213E-42BC-B538-D968721DB23B}" type="datetimeFigureOut">
              <a:rPr lang="en-US" smtClean="0"/>
              <a:t>12/5/2023</a:t>
            </a:fld>
            <a:endParaRPr lang="en-US" dirty="0"/>
          </a:p>
        </p:txBody>
      </p:sp>
    </p:spTree>
    <p:extLst>
      <p:ext uri="{BB962C8B-B14F-4D97-AF65-F5344CB8AC3E}">
        <p14:creationId xmlns:p14="http://schemas.microsoft.com/office/powerpoint/2010/main" val="3814933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7380EE2-213E-42BC-B538-D968721DB23B}" type="datetimeFigureOut">
              <a:rPr lang="en-US" smtClean="0"/>
              <a:t>12/5/2023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EC7DAFD-4061-4A3E-B839-10FF8A058491}" type="slidenum">
              <a:rPr lang="en-US" smtClean="0"/>
              <a:t>‹#›</a:t>
            </a:fld>
            <a:endParaRPr lang="en-US" dirty="0"/>
          </a:p>
        </p:txBody>
      </p:sp>
    </p:spTree>
    <p:extLst>
      <p:ext uri="{BB962C8B-B14F-4D97-AF65-F5344CB8AC3E}">
        <p14:creationId xmlns:p14="http://schemas.microsoft.com/office/powerpoint/2010/main" val="291388129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ADFFC45-3DC9-4433-926F-043E879D9D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B5F26A87-0610-435F-AA13-BD658385C9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67230" y="-8468"/>
            <a:ext cx="4763558" cy="6866467"/>
            <a:chOff x="67175" y="-8467"/>
            <a:chExt cx="4763558" cy="6866467"/>
          </a:xfrm>
        </p:grpSpPr>
        <p:cxnSp>
          <p:nvCxnSpPr>
            <p:cNvPr id="11" name="Straight Connector 10">
              <a:extLst>
                <a:ext uri="{FF2B5EF4-FFF2-40B4-BE49-F238E27FC236}">
                  <a16:creationId xmlns:a16="http://schemas.microsoft.com/office/drawing/2014/main" id="{E6321436-5AAD-4FB6-BB0D-316D4540E82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14483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94B0BD33-3D46-4F43-947A-825DFEF6106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67175"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92E26C27-E1F5-47DC-9F83-469D196C5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58764"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25">
              <a:extLst>
                <a:ext uri="{FF2B5EF4-FFF2-40B4-BE49-F238E27FC236}">
                  <a16:creationId xmlns:a16="http://schemas.microsoft.com/office/drawing/2014/main" id="{95F944E7-2B4E-4AE2-B4DB-846FF8AE0B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073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Isosceles Triangle 14">
              <a:extLst>
                <a:ext uri="{FF2B5EF4-FFF2-40B4-BE49-F238E27FC236}">
                  <a16:creationId xmlns:a16="http://schemas.microsoft.com/office/drawing/2014/main" id="{FF14952D-390F-46CC-B302-73DDD9C41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9621"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7">
              <a:extLst>
                <a:ext uri="{FF2B5EF4-FFF2-40B4-BE49-F238E27FC236}">
                  <a16:creationId xmlns:a16="http://schemas.microsoft.com/office/drawing/2014/main" id="{867CDE55-B22A-40D0-882A-9452919EE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11788"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Isosceles Triangle 16">
              <a:extLst>
                <a:ext uri="{FF2B5EF4-FFF2-40B4-BE49-F238E27FC236}">
                  <a16:creationId xmlns:a16="http://schemas.microsoft.com/office/drawing/2014/main" id="{8C409231-C942-4808-B529-DAC32A7DB0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48954"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B3DCCC7C-44C5-47D7-BB46-FE147FAE95D3}"/>
              </a:ext>
            </a:extLst>
          </p:cNvPr>
          <p:cNvSpPr>
            <a:spLocks noGrp="1"/>
          </p:cNvSpPr>
          <p:nvPr>
            <p:ph type="ctrTitle"/>
          </p:nvPr>
        </p:nvSpPr>
        <p:spPr>
          <a:xfrm>
            <a:off x="488049" y="318041"/>
            <a:ext cx="6885579" cy="4687406"/>
          </a:xfrm>
        </p:spPr>
        <p:txBody>
          <a:bodyPr anchor="ctr">
            <a:normAutofit/>
          </a:bodyPr>
          <a:lstStyle/>
          <a:p>
            <a:pPr algn="l"/>
            <a:r>
              <a:rPr lang="en-US" dirty="0"/>
              <a:t>Bel Air Dam Removal</a:t>
            </a:r>
            <a:br>
              <a:rPr lang="en-US" dirty="0"/>
            </a:br>
            <a:br>
              <a:rPr lang="en-US" dirty="0"/>
            </a:br>
            <a:r>
              <a:rPr lang="en-US" sz="3200" dirty="0"/>
              <a:t>Community Meeting</a:t>
            </a:r>
            <a:br>
              <a:rPr lang="en-US" dirty="0"/>
            </a:br>
            <a:endParaRPr lang="en-US" dirty="0"/>
          </a:p>
        </p:txBody>
      </p:sp>
      <p:sp>
        <p:nvSpPr>
          <p:cNvPr id="19" name="Freeform: Shape 18">
            <a:extLst>
              <a:ext uri="{FF2B5EF4-FFF2-40B4-BE49-F238E27FC236}">
                <a16:creationId xmlns:a16="http://schemas.microsoft.com/office/drawing/2014/main" id="{69370F01-B8C9-4CE4-824C-92B2792E6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6497" y="-8468"/>
            <a:ext cx="5074930" cy="6866468"/>
          </a:xfrm>
          <a:custGeom>
            <a:avLst/>
            <a:gdLst>
              <a:gd name="connsiteX0" fmla="*/ 0 w 5074930"/>
              <a:gd name="connsiteY0" fmla="*/ 0 h 6858000"/>
              <a:gd name="connsiteX1" fmla="*/ 1249825 w 5074930"/>
              <a:gd name="connsiteY1" fmla="*/ 0 h 6858000"/>
              <a:gd name="connsiteX2" fmla="*/ 1249825 w 5074930"/>
              <a:gd name="connsiteY2" fmla="*/ 8457 h 6858000"/>
              <a:gd name="connsiteX3" fmla="*/ 5074930 w 5074930"/>
              <a:gd name="connsiteY3" fmla="*/ 8457 h 6858000"/>
              <a:gd name="connsiteX4" fmla="*/ 5074930 w 5074930"/>
              <a:gd name="connsiteY4" fmla="*/ 6858000 h 6858000"/>
              <a:gd name="connsiteX5" fmla="*/ 1249825 w 5074930"/>
              <a:gd name="connsiteY5" fmla="*/ 6858000 h 6858000"/>
              <a:gd name="connsiteX6" fmla="*/ 1109383 w 507493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4930" h="6858000">
                <a:moveTo>
                  <a:pt x="0" y="0"/>
                </a:moveTo>
                <a:lnTo>
                  <a:pt x="1249825" y="0"/>
                </a:lnTo>
                <a:lnTo>
                  <a:pt x="1249825" y="8457"/>
                </a:lnTo>
                <a:lnTo>
                  <a:pt x="5074930" y="8457"/>
                </a:lnTo>
                <a:lnTo>
                  <a:pt x="5074930" y="6858000"/>
                </a:lnTo>
                <a:lnTo>
                  <a:pt x="1249825" y="6858000"/>
                </a:lnTo>
                <a:lnTo>
                  <a:pt x="1109383" y="685800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Subtitle 2">
            <a:extLst>
              <a:ext uri="{FF2B5EF4-FFF2-40B4-BE49-F238E27FC236}">
                <a16:creationId xmlns:a16="http://schemas.microsoft.com/office/drawing/2014/main" id="{ADC335F0-2887-4FA8-9AF9-E8AA6B3054BE}"/>
              </a:ext>
            </a:extLst>
          </p:cNvPr>
          <p:cNvSpPr>
            <a:spLocks noGrp="1"/>
          </p:cNvSpPr>
          <p:nvPr>
            <p:ph type="subTitle" idx="1"/>
          </p:nvPr>
        </p:nvSpPr>
        <p:spPr>
          <a:xfrm>
            <a:off x="564292" y="3502481"/>
            <a:ext cx="4254082" cy="1625183"/>
          </a:xfrm>
        </p:spPr>
        <p:txBody>
          <a:bodyPr anchor="ctr">
            <a:normAutofit/>
          </a:bodyPr>
          <a:lstStyle/>
          <a:p>
            <a:pPr algn="l">
              <a:lnSpc>
                <a:spcPct val="90000"/>
              </a:lnSpc>
            </a:pPr>
            <a:endParaRPr lang="en-US" sz="2000" dirty="0">
              <a:solidFill>
                <a:schemeClr val="accent2"/>
              </a:solidFill>
            </a:endParaRPr>
          </a:p>
          <a:p>
            <a:pPr algn="l">
              <a:lnSpc>
                <a:spcPct val="90000"/>
              </a:lnSpc>
            </a:pPr>
            <a:r>
              <a:rPr lang="en-US" sz="2000" dirty="0">
                <a:solidFill>
                  <a:schemeClr val="accent2"/>
                </a:solidFill>
              </a:rPr>
              <a:t>December 5, 2023</a:t>
            </a:r>
          </a:p>
        </p:txBody>
      </p:sp>
      <p:pic>
        <p:nvPicPr>
          <p:cNvPr id="18" name="Picture 17" descr="A picture containing drawing&#10;&#10;Description automatically generated">
            <a:extLst>
              <a:ext uri="{FF2B5EF4-FFF2-40B4-BE49-F238E27FC236}">
                <a16:creationId xmlns:a16="http://schemas.microsoft.com/office/drawing/2014/main" id="{930B5376-47FF-477E-BB62-1F583CFAAB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7378" y="6194155"/>
            <a:ext cx="1939831" cy="442563"/>
          </a:xfrm>
          <a:prstGeom prst="rect">
            <a:avLst/>
          </a:prstGeom>
        </p:spPr>
      </p:pic>
      <p:pic>
        <p:nvPicPr>
          <p:cNvPr id="21" name="Picture 20" descr="Logo, company name&#10;&#10;Description automatically generated">
            <a:extLst>
              <a:ext uri="{FF2B5EF4-FFF2-40B4-BE49-F238E27FC236}">
                <a16:creationId xmlns:a16="http://schemas.microsoft.com/office/drawing/2014/main" id="{7E44A216-8450-43AC-9043-F48E1D1040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5596" y="5005447"/>
            <a:ext cx="1429659" cy="1694078"/>
          </a:xfrm>
          <a:prstGeom prst="rect">
            <a:avLst/>
          </a:prstGeom>
        </p:spPr>
      </p:pic>
    </p:spTree>
    <p:extLst>
      <p:ext uri="{BB962C8B-B14F-4D97-AF65-F5344CB8AC3E}">
        <p14:creationId xmlns:p14="http://schemas.microsoft.com/office/powerpoint/2010/main" val="8056388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EA39187-0197-4C1D-BE4A-06B353C7B2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 name="Straight Connector 12">
              <a:extLst>
                <a:ext uri="{FF2B5EF4-FFF2-40B4-BE49-F238E27FC236}">
                  <a16:creationId xmlns:a16="http://schemas.microsoft.com/office/drawing/2014/main" id="{9E0FD730-D6BC-440A-89CF-7AA0C22C2F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1382DE6-64CB-4577-89E8-47941290A9D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3ABD17EF-A676-4770-A8C8-E83BA0230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5">
              <a:extLst>
                <a:ext uri="{FF2B5EF4-FFF2-40B4-BE49-F238E27FC236}">
                  <a16:creationId xmlns:a16="http://schemas.microsoft.com/office/drawing/2014/main" id="{380D4582-A9DE-4A6E-8537-EFC4F860C3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Isosceles Triangle 16">
              <a:extLst>
                <a:ext uri="{FF2B5EF4-FFF2-40B4-BE49-F238E27FC236}">
                  <a16:creationId xmlns:a16="http://schemas.microsoft.com/office/drawing/2014/main" id="{D66B8CF3-0959-4E8D-8F3A-AF62F21D9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7">
              <a:extLst>
                <a:ext uri="{FF2B5EF4-FFF2-40B4-BE49-F238E27FC236}">
                  <a16:creationId xmlns:a16="http://schemas.microsoft.com/office/drawing/2014/main" id="{97D4D559-2783-4E84-BB73-7F51D0235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8">
              <a:extLst>
                <a:ext uri="{FF2B5EF4-FFF2-40B4-BE49-F238E27FC236}">
                  <a16:creationId xmlns:a16="http://schemas.microsoft.com/office/drawing/2014/main" id="{8834FE36-E841-40B5-9465-1CFC99ED5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29">
              <a:extLst>
                <a:ext uri="{FF2B5EF4-FFF2-40B4-BE49-F238E27FC236}">
                  <a16:creationId xmlns:a16="http://schemas.microsoft.com/office/drawing/2014/main" id="{1A4197A1-AE79-4DC1-9E3A-845B40BA8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Isosceles Triangle 20">
              <a:extLst>
                <a:ext uri="{FF2B5EF4-FFF2-40B4-BE49-F238E27FC236}">
                  <a16:creationId xmlns:a16="http://schemas.microsoft.com/office/drawing/2014/main" id="{326F6688-CBD0-42EE-9B90-25100FE89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Isosceles Triangle 21">
              <a:extLst>
                <a:ext uri="{FF2B5EF4-FFF2-40B4-BE49-F238E27FC236}">
                  <a16:creationId xmlns:a16="http://schemas.microsoft.com/office/drawing/2014/main" id="{EF23F9BB-FC2E-48BA-8E63-A4436C28DA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8E7F735F-F2F8-C329-F4E6-556E62AAF01C}"/>
              </a:ext>
            </a:extLst>
          </p:cNvPr>
          <p:cNvSpPr>
            <a:spLocks noGrp="1"/>
          </p:cNvSpPr>
          <p:nvPr>
            <p:ph type="title"/>
          </p:nvPr>
        </p:nvSpPr>
        <p:spPr>
          <a:xfrm>
            <a:off x="609601" y="4385066"/>
            <a:ext cx="10923638" cy="1317643"/>
          </a:xfrm>
        </p:spPr>
        <p:txBody>
          <a:bodyPr vert="horz" lIns="91440" tIns="45720" rIns="91440" bIns="45720" rtlCol="0" anchor="b">
            <a:normAutofit/>
          </a:bodyPr>
          <a:lstStyle/>
          <a:p>
            <a:r>
              <a:rPr lang="en-US" sz="5400" dirty="0"/>
              <a:t>Existing Conditions</a:t>
            </a:r>
          </a:p>
        </p:txBody>
      </p:sp>
      <p:sp>
        <p:nvSpPr>
          <p:cNvPr id="24" name="Rectangle 23">
            <a:extLst>
              <a:ext uri="{FF2B5EF4-FFF2-40B4-BE49-F238E27FC236}">
                <a16:creationId xmlns:a16="http://schemas.microsoft.com/office/drawing/2014/main" id="{4F71A406-3CB7-4E4D-B434-24E6AA4F3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17723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5" name="Picture 4" descr="A bridge over a stream">
            <a:extLst>
              <a:ext uri="{FF2B5EF4-FFF2-40B4-BE49-F238E27FC236}">
                <a16:creationId xmlns:a16="http://schemas.microsoft.com/office/drawing/2014/main" id="{CA3B72A4-0456-C4A2-682C-4E3374B78478}"/>
              </a:ext>
            </a:extLst>
          </p:cNvPr>
          <p:cNvPicPr>
            <a:picLocks noChangeAspect="1"/>
          </p:cNvPicPr>
          <p:nvPr/>
        </p:nvPicPr>
        <p:blipFill rotWithShape="1">
          <a:blip r:embed="rId2">
            <a:extLst>
              <a:ext uri="{28A0092B-C50C-407E-A947-70E740481C1C}">
                <a14:useLocalDpi xmlns:a14="http://schemas.microsoft.com/office/drawing/2010/main" val="0"/>
              </a:ext>
            </a:extLst>
          </a:blip>
          <a:srcRect t="5453" r="2" b="4364"/>
          <a:stretch/>
        </p:blipFill>
        <p:spPr>
          <a:xfrm>
            <a:off x="6156251" y="-683"/>
            <a:ext cx="6035748" cy="4082519"/>
          </a:xfrm>
          <a:prstGeom prst="rect">
            <a:avLst/>
          </a:prstGeom>
        </p:spPr>
      </p:pic>
      <p:sp>
        <p:nvSpPr>
          <p:cNvPr id="4" name="Slide Number Placeholder 3">
            <a:extLst>
              <a:ext uri="{FF2B5EF4-FFF2-40B4-BE49-F238E27FC236}">
                <a16:creationId xmlns:a16="http://schemas.microsoft.com/office/drawing/2014/main" id="{56E33C2E-075D-8A10-B677-B771898572B7}"/>
              </a:ext>
            </a:extLst>
          </p:cNvPr>
          <p:cNvSpPr>
            <a:spLocks noGrp="1"/>
          </p:cNvSpPr>
          <p:nvPr>
            <p:ph type="sldNum" sz="quarter" idx="12"/>
          </p:nvPr>
        </p:nvSpPr>
        <p:spPr>
          <a:xfrm>
            <a:off x="10739336" y="6356350"/>
            <a:ext cx="614464" cy="365125"/>
          </a:xfrm>
        </p:spPr>
        <p:txBody>
          <a:bodyPr vert="horz" lIns="91440" tIns="45720" rIns="91440" bIns="45720" rtlCol="0" anchor="ctr">
            <a:normAutofit/>
          </a:bodyPr>
          <a:lstStyle/>
          <a:p>
            <a:pPr defTabSz="914400">
              <a:spcAft>
                <a:spcPts val="600"/>
              </a:spcAft>
            </a:pPr>
            <a:fld id="{0B107231-899A-4EA5-A37C-1A73BB4414A8}" type="slidenum">
              <a:rPr lang="en-US" sz="1200" b="1">
                <a:solidFill>
                  <a:prstClr val="white"/>
                </a:solidFill>
              </a:rPr>
              <a:pPr defTabSz="914400">
                <a:spcAft>
                  <a:spcPts val="600"/>
                </a:spcAft>
              </a:pPr>
              <a:t>10</a:t>
            </a:fld>
            <a:endParaRPr lang="en-US" sz="1200" b="1">
              <a:solidFill>
                <a:prstClr val="white"/>
              </a:solidFill>
            </a:endParaRPr>
          </a:p>
        </p:txBody>
      </p:sp>
      <p:pic>
        <p:nvPicPr>
          <p:cNvPr id="6" name="Picture 5">
            <a:extLst>
              <a:ext uri="{FF2B5EF4-FFF2-40B4-BE49-F238E27FC236}">
                <a16:creationId xmlns:a16="http://schemas.microsoft.com/office/drawing/2014/main" id="{9F3FA73E-E42E-FE31-CB61-AB3B9881B510}"/>
              </a:ext>
            </a:extLst>
          </p:cNvPr>
          <p:cNvPicPr>
            <a:picLocks noChangeAspect="1"/>
          </p:cNvPicPr>
          <p:nvPr/>
        </p:nvPicPr>
        <p:blipFill>
          <a:blip r:embed="rId3"/>
          <a:stretch>
            <a:fillRect/>
          </a:stretch>
        </p:blipFill>
        <p:spPr>
          <a:xfrm>
            <a:off x="223687" y="-683"/>
            <a:ext cx="5491390" cy="4118543"/>
          </a:xfrm>
          <a:prstGeom prst="rect">
            <a:avLst/>
          </a:prstGeom>
        </p:spPr>
      </p:pic>
    </p:spTree>
    <p:extLst>
      <p:ext uri="{BB962C8B-B14F-4D97-AF65-F5344CB8AC3E}">
        <p14:creationId xmlns:p14="http://schemas.microsoft.com/office/powerpoint/2010/main" val="345139282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49997-4E9B-CB5E-FCB5-0DE980D1AA30}"/>
              </a:ext>
            </a:extLst>
          </p:cNvPr>
          <p:cNvSpPr>
            <a:spLocks noGrp="1"/>
          </p:cNvSpPr>
          <p:nvPr>
            <p:ph type="title"/>
          </p:nvPr>
        </p:nvSpPr>
        <p:spPr/>
        <p:txBody>
          <a:bodyPr/>
          <a:lstStyle/>
          <a:p>
            <a:r>
              <a:rPr lang="en-US" dirty="0"/>
              <a:t>Ongoing Inspection and Maintenance</a:t>
            </a:r>
          </a:p>
        </p:txBody>
      </p:sp>
      <p:sp>
        <p:nvSpPr>
          <p:cNvPr id="5" name="Content Placeholder 4">
            <a:extLst>
              <a:ext uri="{FF2B5EF4-FFF2-40B4-BE49-F238E27FC236}">
                <a16:creationId xmlns:a16="http://schemas.microsoft.com/office/drawing/2014/main" id="{C3799BE6-2757-E74A-3833-E11CAC3CD35C}"/>
              </a:ext>
            </a:extLst>
          </p:cNvPr>
          <p:cNvSpPr>
            <a:spLocks noGrp="1"/>
          </p:cNvSpPr>
          <p:nvPr>
            <p:ph idx="1"/>
          </p:nvPr>
        </p:nvSpPr>
        <p:spPr/>
        <p:txBody>
          <a:bodyPr/>
          <a:lstStyle/>
          <a:p>
            <a:r>
              <a:rPr lang="en-US" dirty="0"/>
              <a:t>DCR Office of Dam Safety (ODS) periodically inspects dam and includes Bel Air Dam in their patrols</a:t>
            </a:r>
          </a:p>
          <a:p>
            <a:r>
              <a:rPr lang="en-US" dirty="0"/>
              <a:t>Inspected in May 2023 and again following storm event on July 19, 2023</a:t>
            </a:r>
          </a:p>
          <a:p>
            <a:r>
              <a:rPr lang="en-US" dirty="0"/>
              <a:t>Next inspection scheduled for December 2023</a:t>
            </a:r>
          </a:p>
          <a:p>
            <a:r>
              <a:rPr lang="en-US" dirty="0"/>
              <a:t>DCR ODS has conducted minor repairs and maintenance as needed</a:t>
            </a:r>
          </a:p>
          <a:p>
            <a:pPr lvl="1"/>
            <a:r>
              <a:rPr lang="en-US" dirty="0"/>
              <a:t>Added riprap slope protection to a section of the center embankment’s downstream slope to stabilize sluiceway discharge</a:t>
            </a:r>
          </a:p>
          <a:p>
            <a:pPr lvl="1"/>
            <a:r>
              <a:rPr lang="en-US" dirty="0"/>
              <a:t>Debris is removed as needed from sluice gate openings to maintain minimum water level</a:t>
            </a:r>
          </a:p>
          <a:p>
            <a:pPr marL="457200" lvl="1" indent="0">
              <a:buNone/>
            </a:pPr>
            <a:endParaRPr lang="en-US" dirty="0"/>
          </a:p>
        </p:txBody>
      </p:sp>
    </p:spTree>
    <p:extLst>
      <p:ext uri="{BB962C8B-B14F-4D97-AF65-F5344CB8AC3E}">
        <p14:creationId xmlns:p14="http://schemas.microsoft.com/office/powerpoint/2010/main" val="17851707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49997-4E9B-CB5E-FCB5-0DE980D1AA30}"/>
              </a:ext>
            </a:extLst>
          </p:cNvPr>
          <p:cNvSpPr>
            <a:spLocks noGrp="1"/>
          </p:cNvSpPr>
          <p:nvPr>
            <p:ph type="title"/>
          </p:nvPr>
        </p:nvSpPr>
        <p:spPr/>
        <p:txBody>
          <a:bodyPr/>
          <a:lstStyle/>
          <a:p>
            <a:r>
              <a:rPr lang="en-US" dirty="0"/>
              <a:t>Emergency Action Plan</a:t>
            </a:r>
          </a:p>
        </p:txBody>
      </p:sp>
      <p:sp>
        <p:nvSpPr>
          <p:cNvPr id="5" name="Content Placeholder 4">
            <a:extLst>
              <a:ext uri="{FF2B5EF4-FFF2-40B4-BE49-F238E27FC236}">
                <a16:creationId xmlns:a16="http://schemas.microsoft.com/office/drawing/2014/main" id="{C3799BE6-2757-E74A-3833-E11CAC3CD35C}"/>
              </a:ext>
            </a:extLst>
          </p:cNvPr>
          <p:cNvSpPr>
            <a:spLocks noGrp="1"/>
          </p:cNvSpPr>
          <p:nvPr>
            <p:ph idx="1"/>
          </p:nvPr>
        </p:nvSpPr>
        <p:spPr/>
        <p:txBody>
          <a:bodyPr>
            <a:normAutofit/>
          </a:bodyPr>
          <a:lstStyle/>
          <a:p>
            <a:r>
              <a:rPr lang="en-US" dirty="0"/>
              <a:t>2017 Emergency Action Plan (EAP)</a:t>
            </a:r>
          </a:p>
          <a:p>
            <a:r>
              <a:rPr lang="en-US" dirty="0"/>
              <a:t>Emergency Preparedness Document serves as a guide to local and state emergency responders in event of a possible failure</a:t>
            </a:r>
          </a:p>
          <a:p>
            <a:r>
              <a:rPr lang="en-US" dirty="0"/>
              <a:t>EAP on file with the City Emergency Management Agency, Massachusetts Emergency Management Agency, and DCR Office of Dam Safety</a:t>
            </a:r>
          </a:p>
          <a:p>
            <a:r>
              <a:rPr lang="en-US" dirty="0"/>
              <a:t>EAP identifies notifications to inform first responders and other applicable agencies</a:t>
            </a:r>
          </a:p>
          <a:p>
            <a:r>
              <a:rPr lang="en-US" dirty="0"/>
              <a:t>EAP includes description of potential inundation area that may be impacted in the event of failure, which can be used for evacuation planning purposes</a:t>
            </a:r>
          </a:p>
          <a:p>
            <a:endParaRPr lang="en-US" dirty="0"/>
          </a:p>
        </p:txBody>
      </p:sp>
    </p:spTree>
    <p:extLst>
      <p:ext uri="{BB962C8B-B14F-4D97-AF65-F5344CB8AC3E}">
        <p14:creationId xmlns:p14="http://schemas.microsoft.com/office/powerpoint/2010/main" val="26242414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EA39187-0197-4C1D-BE4A-06B353C7B2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 name="Straight Connector 12">
              <a:extLst>
                <a:ext uri="{FF2B5EF4-FFF2-40B4-BE49-F238E27FC236}">
                  <a16:creationId xmlns:a16="http://schemas.microsoft.com/office/drawing/2014/main" id="{9E0FD730-D6BC-440A-89CF-7AA0C22C2F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1382DE6-64CB-4577-89E8-47941290A9D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3ABD17EF-A676-4770-A8C8-E83BA0230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5">
              <a:extLst>
                <a:ext uri="{FF2B5EF4-FFF2-40B4-BE49-F238E27FC236}">
                  <a16:creationId xmlns:a16="http://schemas.microsoft.com/office/drawing/2014/main" id="{380D4582-A9DE-4A6E-8537-EFC4F860C3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Isosceles Triangle 16">
              <a:extLst>
                <a:ext uri="{FF2B5EF4-FFF2-40B4-BE49-F238E27FC236}">
                  <a16:creationId xmlns:a16="http://schemas.microsoft.com/office/drawing/2014/main" id="{D66B8CF3-0959-4E8D-8F3A-AF62F21D9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7">
              <a:extLst>
                <a:ext uri="{FF2B5EF4-FFF2-40B4-BE49-F238E27FC236}">
                  <a16:creationId xmlns:a16="http://schemas.microsoft.com/office/drawing/2014/main" id="{97D4D559-2783-4E84-BB73-7F51D0235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8">
              <a:extLst>
                <a:ext uri="{FF2B5EF4-FFF2-40B4-BE49-F238E27FC236}">
                  <a16:creationId xmlns:a16="http://schemas.microsoft.com/office/drawing/2014/main" id="{8834FE36-E841-40B5-9465-1CFC99ED5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29">
              <a:extLst>
                <a:ext uri="{FF2B5EF4-FFF2-40B4-BE49-F238E27FC236}">
                  <a16:creationId xmlns:a16="http://schemas.microsoft.com/office/drawing/2014/main" id="{1A4197A1-AE79-4DC1-9E3A-845B40BA8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Isosceles Triangle 20">
              <a:extLst>
                <a:ext uri="{FF2B5EF4-FFF2-40B4-BE49-F238E27FC236}">
                  <a16:creationId xmlns:a16="http://schemas.microsoft.com/office/drawing/2014/main" id="{326F6688-CBD0-42EE-9B90-25100FE89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Isosceles Triangle 21">
              <a:extLst>
                <a:ext uri="{FF2B5EF4-FFF2-40B4-BE49-F238E27FC236}">
                  <a16:creationId xmlns:a16="http://schemas.microsoft.com/office/drawing/2014/main" id="{EF23F9BB-FC2E-48BA-8E63-A4436C28DA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8E7F735F-F2F8-C329-F4E6-556E62AAF01C}"/>
              </a:ext>
            </a:extLst>
          </p:cNvPr>
          <p:cNvSpPr>
            <a:spLocks noGrp="1"/>
          </p:cNvSpPr>
          <p:nvPr>
            <p:ph type="title"/>
          </p:nvPr>
        </p:nvSpPr>
        <p:spPr>
          <a:xfrm>
            <a:off x="609601" y="4385066"/>
            <a:ext cx="10923638" cy="1317643"/>
          </a:xfrm>
        </p:spPr>
        <p:txBody>
          <a:bodyPr vert="horz" lIns="91440" tIns="45720" rIns="91440" bIns="45720" rtlCol="0" anchor="b">
            <a:normAutofit/>
          </a:bodyPr>
          <a:lstStyle/>
          <a:p>
            <a:r>
              <a:rPr lang="en-US" sz="5400"/>
              <a:t>Existing Conditions</a:t>
            </a:r>
          </a:p>
        </p:txBody>
      </p:sp>
      <p:sp>
        <p:nvSpPr>
          <p:cNvPr id="24" name="Rectangle 23">
            <a:extLst>
              <a:ext uri="{FF2B5EF4-FFF2-40B4-BE49-F238E27FC236}">
                <a16:creationId xmlns:a16="http://schemas.microsoft.com/office/drawing/2014/main" id="{4F71A406-3CB7-4E4D-B434-24E6AA4F3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17723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 name="Slide Number Placeholder 3">
            <a:extLst>
              <a:ext uri="{FF2B5EF4-FFF2-40B4-BE49-F238E27FC236}">
                <a16:creationId xmlns:a16="http://schemas.microsoft.com/office/drawing/2014/main" id="{56E33C2E-075D-8A10-B677-B771898572B7}"/>
              </a:ext>
            </a:extLst>
          </p:cNvPr>
          <p:cNvSpPr>
            <a:spLocks noGrp="1"/>
          </p:cNvSpPr>
          <p:nvPr>
            <p:ph type="sldNum" sz="quarter" idx="12"/>
          </p:nvPr>
        </p:nvSpPr>
        <p:spPr>
          <a:xfrm>
            <a:off x="10739336" y="6356350"/>
            <a:ext cx="614464" cy="365125"/>
          </a:xfrm>
        </p:spPr>
        <p:txBody>
          <a:bodyPr vert="horz" lIns="91440" tIns="45720" rIns="91440" bIns="45720" rtlCol="0" anchor="ctr">
            <a:normAutofit/>
          </a:bodyPr>
          <a:lstStyle/>
          <a:p>
            <a:pPr defTabSz="914400">
              <a:spcAft>
                <a:spcPts val="600"/>
              </a:spcAft>
            </a:pPr>
            <a:fld id="{0B107231-899A-4EA5-A37C-1A73BB4414A8}" type="slidenum">
              <a:rPr lang="en-US" sz="1200" b="1">
                <a:solidFill>
                  <a:prstClr val="white"/>
                </a:solidFill>
              </a:rPr>
              <a:pPr defTabSz="914400">
                <a:spcAft>
                  <a:spcPts val="600"/>
                </a:spcAft>
              </a:pPr>
              <a:t>13</a:t>
            </a:fld>
            <a:endParaRPr lang="en-US" sz="1200" b="1">
              <a:solidFill>
                <a:prstClr val="white"/>
              </a:solidFill>
            </a:endParaRPr>
          </a:p>
        </p:txBody>
      </p:sp>
      <p:pic>
        <p:nvPicPr>
          <p:cNvPr id="6" name="Picture 5" descr="A reflection of a river and trees&#10;&#10;Description automatically generated">
            <a:extLst>
              <a:ext uri="{FF2B5EF4-FFF2-40B4-BE49-F238E27FC236}">
                <a16:creationId xmlns:a16="http://schemas.microsoft.com/office/drawing/2014/main" id="{611E8F96-DE5C-048B-5814-249C104CD6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325526" y="297735"/>
            <a:ext cx="4092350" cy="3581770"/>
          </a:xfrm>
          <a:prstGeom prst="rect">
            <a:avLst/>
          </a:prstGeom>
        </p:spPr>
      </p:pic>
      <p:pic>
        <p:nvPicPr>
          <p:cNvPr id="9" name="Picture 8" descr="A river with trees and grass&#10;&#10;Description automatically generated">
            <a:extLst>
              <a:ext uri="{FF2B5EF4-FFF2-40B4-BE49-F238E27FC236}">
                <a16:creationId xmlns:a16="http://schemas.microsoft.com/office/drawing/2014/main" id="{62ABF508-6A73-7B16-3E79-AAF1705AA1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718314" y="297734"/>
            <a:ext cx="4092352" cy="3581769"/>
          </a:xfrm>
          <a:prstGeom prst="rect">
            <a:avLst/>
          </a:prstGeom>
        </p:spPr>
      </p:pic>
    </p:spTree>
    <p:extLst>
      <p:ext uri="{BB962C8B-B14F-4D97-AF65-F5344CB8AC3E}">
        <p14:creationId xmlns:p14="http://schemas.microsoft.com/office/powerpoint/2010/main" val="148875929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4BC6F-3607-E71B-16C9-724A4EF2A1D1}"/>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5F064E85-1C01-34C8-E147-C7F171B02C11}"/>
              </a:ext>
            </a:extLst>
          </p:cNvPr>
          <p:cNvSpPr>
            <a:spLocks noGrp="1"/>
          </p:cNvSpPr>
          <p:nvPr>
            <p:ph type="subTitle" idx="1"/>
          </p:nvPr>
        </p:nvSpPr>
        <p:spPr/>
        <p:txBody>
          <a:bodyPr/>
          <a:lstStyle/>
          <a:p>
            <a:endParaRPr lang="en-US"/>
          </a:p>
        </p:txBody>
      </p:sp>
      <p:pic>
        <p:nvPicPr>
          <p:cNvPr id="6" name="Picture 5" descr="A map of a lake&#10;&#10;Description automatically generated">
            <a:extLst>
              <a:ext uri="{FF2B5EF4-FFF2-40B4-BE49-F238E27FC236}">
                <a16:creationId xmlns:a16="http://schemas.microsoft.com/office/drawing/2014/main" id="{2A349B98-4CA0-DF27-63ED-1E4E578E9DEC}"/>
              </a:ext>
            </a:extLst>
          </p:cNvPr>
          <p:cNvPicPr>
            <a:picLocks noChangeAspect="1"/>
          </p:cNvPicPr>
          <p:nvPr/>
        </p:nvPicPr>
        <p:blipFill rotWithShape="1">
          <a:blip r:embed="rId2">
            <a:extLst>
              <a:ext uri="{28A0092B-C50C-407E-A947-70E740481C1C}">
                <a14:useLocalDpi xmlns:a14="http://schemas.microsoft.com/office/drawing/2010/main" val="0"/>
              </a:ext>
            </a:extLst>
          </a:blip>
          <a:srcRect l="1161"/>
          <a:stretch/>
        </p:blipFill>
        <p:spPr>
          <a:xfrm>
            <a:off x="979714" y="130628"/>
            <a:ext cx="10102947" cy="6596743"/>
          </a:xfrm>
          <a:prstGeom prst="rect">
            <a:avLst/>
          </a:prstGeom>
        </p:spPr>
      </p:pic>
    </p:spTree>
    <p:extLst>
      <p:ext uri="{BB962C8B-B14F-4D97-AF65-F5344CB8AC3E}">
        <p14:creationId xmlns:p14="http://schemas.microsoft.com/office/powerpoint/2010/main" val="7730742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of a river&#10;&#10;Description automatically generated">
            <a:extLst>
              <a:ext uri="{FF2B5EF4-FFF2-40B4-BE49-F238E27FC236}">
                <a16:creationId xmlns:a16="http://schemas.microsoft.com/office/drawing/2014/main" id="{A49EB8C3-7A23-679F-A22C-EDCEF04F81D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7057" y="167778"/>
            <a:ext cx="10431834" cy="6668787"/>
          </a:xfrm>
        </p:spPr>
      </p:pic>
    </p:spTree>
    <p:extLst>
      <p:ext uri="{BB962C8B-B14F-4D97-AF65-F5344CB8AC3E}">
        <p14:creationId xmlns:p14="http://schemas.microsoft.com/office/powerpoint/2010/main" val="29081651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8A1EB-1B72-FE2A-23A6-409DD199DA45}"/>
              </a:ext>
            </a:extLst>
          </p:cNvPr>
          <p:cNvSpPr>
            <a:spLocks noGrp="1"/>
          </p:cNvSpPr>
          <p:nvPr>
            <p:ph type="title"/>
          </p:nvPr>
        </p:nvSpPr>
        <p:spPr/>
        <p:txBody>
          <a:bodyPr/>
          <a:lstStyle/>
          <a:p>
            <a:r>
              <a:rPr lang="en-US" dirty="0"/>
              <a:t>Existing Sediment</a:t>
            </a:r>
          </a:p>
        </p:txBody>
      </p:sp>
      <p:sp>
        <p:nvSpPr>
          <p:cNvPr id="3" name="Content Placeholder 2">
            <a:extLst>
              <a:ext uri="{FF2B5EF4-FFF2-40B4-BE49-F238E27FC236}">
                <a16:creationId xmlns:a16="http://schemas.microsoft.com/office/drawing/2014/main" id="{EF92AF5D-4390-B4D4-BC77-0DDFCACB3ED8}"/>
              </a:ext>
            </a:extLst>
          </p:cNvPr>
          <p:cNvSpPr>
            <a:spLocks noGrp="1"/>
          </p:cNvSpPr>
          <p:nvPr>
            <p:ph idx="1"/>
          </p:nvPr>
        </p:nvSpPr>
        <p:spPr/>
        <p:txBody>
          <a:bodyPr>
            <a:normAutofit/>
          </a:bodyPr>
          <a:lstStyle/>
          <a:p>
            <a:r>
              <a:rPr lang="en-US" dirty="0"/>
              <a:t>Sediment currently below water, but will be above water after dam removal and subject to MCP reporting requirements after dam removal</a:t>
            </a:r>
          </a:p>
          <a:p>
            <a:r>
              <a:rPr lang="en-US" dirty="0"/>
              <a:t>Exceedances</a:t>
            </a:r>
          </a:p>
          <a:p>
            <a:pPr lvl="1"/>
            <a:r>
              <a:rPr lang="en-US" dirty="0"/>
              <a:t>Chromium</a:t>
            </a:r>
          </a:p>
          <a:p>
            <a:pPr lvl="1"/>
            <a:r>
              <a:rPr lang="en-US" dirty="0"/>
              <a:t>Arsenic</a:t>
            </a:r>
          </a:p>
          <a:p>
            <a:pPr lvl="1"/>
            <a:r>
              <a:rPr lang="en-US" dirty="0"/>
              <a:t>Lead</a:t>
            </a:r>
          </a:p>
          <a:p>
            <a:pPr lvl="1"/>
            <a:r>
              <a:rPr lang="en-US" dirty="0"/>
              <a:t>PAHs</a:t>
            </a:r>
          </a:p>
          <a:p>
            <a:pPr lvl="1"/>
            <a:r>
              <a:rPr lang="en-US" dirty="0"/>
              <a:t>EPHs</a:t>
            </a:r>
          </a:p>
          <a:p>
            <a:r>
              <a:rPr lang="en-US" dirty="0"/>
              <a:t>Disposal required out of state</a:t>
            </a:r>
          </a:p>
          <a:p>
            <a:endParaRPr lang="en-US" dirty="0"/>
          </a:p>
        </p:txBody>
      </p:sp>
    </p:spTree>
    <p:extLst>
      <p:ext uri="{BB962C8B-B14F-4D97-AF65-F5344CB8AC3E}">
        <p14:creationId xmlns:p14="http://schemas.microsoft.com/office/powerpoint/2010/main" val="19345098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72F12-476A-9BBD-1F7E-B20EA4E2AB0F}"/>
              </a:ext>
            </a:extLst>
          </p:cNvPr>
          <p:cNvSpPr>
            <a:spLocks noGrp="1"/>
          </p:cNvSpPr>
          <p:nvPr>
            <p:ph type="title"/>
          </p:nvPr>
        </p:nvSpPr>
        <p:spPr/>
        <p:txBody>
          <a:bodyPr/>
          <a:lstStyle/>
          <a:p>
            <a:r>
              <a:rPr lang="en-US" dirty="0"/>
              <a:t>Proposed Conditions</a:t>
            </a:r>
          </a:p>
        </p:txBody>
      </p:sp>
      <p:sp>
        <p:nvSpPr>
          <p:cNvPr id="3" name="Content Placeholder 2">
            <a:extLst>
              <a:ext uri="{FF2B5EF4-FFF2-40B4-BE49-F238E27FC236}">
                <a16:creationId xmlns:a16="http://schemas.microsoft.com/office/drawing/2014/main" id="{97F2479E-BC52-A104-E0D7-9436B8DDD6FB}"/>
              </a:ext>
            </a:extLst>
          </p:cNvPr>
          <p:cNvSpPr>
            <a:spLocks noGrp="1"/>
          </p:cNvSpPr>
          <p:nvPr>
            <p:ph idx="1"/>
          </p:nvPr>
        </p:nvSpPr>
        <p:spPr/>
        <p:txBody>
          <a:bodyPr/>
          <a:lstStyle/>
          <a:p>
            <a:r>
              <a:rPr lang="en-US" dirty="0"/>
              <a:t>Removal of dam spillway and appurtenant structures</a:t>
            </a:r>
          </a:p>
          <a:p>
            <a:r>
              <a:rPr lang="en-US" dirty="0"/>
              <a:t>Restoration of approximately 1200 feet of the existing streambed of the West Branch of the Housatonic River</a:t>
            </a:r>
          </a:p>
          <a:p>
            <a:pPr lvl="1"/>
            <a:r>
              <a:rPr lang="en-US" dirty="0"/>
              <a:t>Bank grading, stabilization, and reconstruction of a low-flow channel</a:t>
            </a:r>
          </a:p>
          <a:p>
            <a:r>
              <a:rPr lang="en-US" dirty="0"/>
              <a:t>Ecological restoration of wetland/floodplain habitat adjacent to the channel</a:t>
            </a:r>
          </a:p>
          <a:p>
            <a:pPr>
              <a:lnSpc>
                <a:spcPct val="150000"/>
              </a:lnSpc>
            </a:pPr>
            <a:r>
              <a:rPr lang="en-US" dirty="0"/>
              <a:t>Dredging of 35,500 CY of contaminated sediment</a:t>
            </a:r>
          </a:p>
        </p:txBody>
      </p:sp>
    </p:spTree>
    <p:extLst>
      <p:ext uri="{BB962C8B-B14F-4D97-AF65-F5344CB8AC3E}">
        <p14:creationId xmlns:p14="http://schemas.microsoft.com/office/powerpoint/2010/main" val="31628974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BADE9-B8EE-1F16-5F70-7184E2A852D1}"/>
              </a:ext>
            </a:extLst>
          </p:cNvPr>
          <p:cNvSpPr>
            <a:spLocks noGrp="1"/>
          </p:cNvSpPr>
          <p:nvPr>
            <p:ph type="title"/>
          </p:nvPr>
        </p:nvSpPr>
        <p:spPr>
          <a:xfrm>
            <a:off x="63374" y="172016"/>
            <a:ext cx="2227153" cy="6382693"/>
          </a:xfrm>
        </p:spPr>
        <p:txBody>
          <a:bodyPr>
            <a:normAutofit/>
          </a:bodyPr>
          <a:lstStyle/>
          <a:p>
            <a:r>
              <a:rPr lang="en-US" dirty="0"/>
              <a:t>Current Working Draft of Restored Stream Layout</a:t>
            </a:r>
          </a:p>
        </p:txBody>
      </p:sp>
      <p:pic>
        <p:nvPicPr>
          <p:cNvPr id="9" name="Content Placeholder 8" descr="A map of a train station&#10;&#10;Description automatically generated">
            <a:extLst>
              <a:ext uri="{FF2B5EF4-FFF2-40B4-BE49-F238E27FC236}">
                <a16:creationId xmlns:a16="http://schemas.microsoft.com/office/drawing/2014/main" id="{E812E20A-4961-C5EF-3E81-C31637F67C8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90527" y="27000"/>
            <a:ext cx="9222334" cy="6804000"/>
          </a:xfrm>
        </p:spPr>
      </p:pic>
    </p:spTree>
    <p:extLst>
      <p:ext uri="{BB962C8B-B14F-4D97-AF65-F5344CB8AC3E}">
        <p14:creationId xmlns:p14="http://schemas.microsoft.com/office/powerpoint/2010/main" val="29743313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BADE9-B8EE-1F16-5F70-7184E2A852D1}"/>
              </a:ext>
            </a:extLst>
          </p:cNvPr>
          <p:cNvSpPr>
            <a:spLocks noGrp="1"/>
          </p:cNvSpPr>
          <p:nvPr>
            <p:ph type="title"/>
          </p:nvPr>
        </p:nvSpPr>
        <p:spPr>
          <a:xfrm>
            <a:off x="87593" y="138821"/>
            <a:ext cx="10704138" cy="1146771"/>
          </a:xfrm>
        </p:spPr>
        <p:txBody>
          <a:bodyPr>
            <a:normAutofit/>
          </a:bodyPr>
          <a:lstStyle/>
          <a:p>
            <a:r>
              <a:rPr lang="en-US" dirty="0"/>
              <a:t>Current Working Draft of Restored Stream Profile</a:t>
            </a:r>
          </a:p>
        </p:txBody>
      </p:sp>
      <p:pic>
        <p:nvPicPr>
          <p:cNvPr id="6" name="Picture 5">
            <a:extLst>
              <a:ext uri="{FF2B5EF4-FFF2-40B4-BE49-F238E27FC236}">
                <a16:creationId xmlns:a16="http://schemas.microsoft.com/office/drawing/2014/main" id="{78C8541E-180D-77C4-C2FC-C54F309E6B31}"/>
              </a:ext>
            </a:extLst>
          </p:cNvPr>
          <p:cNvPicPr>
            <a:picLocks noChangeAspect="1"/>
          </p:cNvPicPr>
          <p:nvPr/>
        </p:nvPicPr>
        <p:blipFill>
          <a:blip r:embed="rId2"/>
          <a:stretch>
            <a:fillRect/>
          </a:stretch>
        </p:blipFill>
        <p:spPr>
          <a:xfrm>
            <a:off x="0" y="1061465"/>
            <a:ext cx="12192000" cy="4735070"/>
          </a:xfrm>
          <a:prstGeom prst="rect">
            <a:avLst/>
          </a:prstGeom>
        </p:spPr>
      </p:pic>
    </p:spTree>
    <p:extLst>
      <p:ext uri="{BB962C8B-B14F-4D97-AF65-F5344CB8AC3E}">
        <p14:creationId xmlns:p14="http://schemas.microsoft.com/office/powerpoint/2010/main" val="2212203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462FA-688E-F49E-6941-6EA280CACE50}"/>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C8BBB179-EB1D-5C91-0E00-DC45C5C3E3D8}"/>
              </a:ext>
            </a:extLst>
          </p:cNvPr>
          <p:cNvSpPr>
            <a:spLocks noGrp="1"/>
          </p:cNvSpPr>
          <p:nvPr>
            <p:ph idx="1"/>
          </p:nvPr>
        </p:nvSpPr>
        <p:spPr/>
        <p:txBody>
          <a:bodyPr>
            <a:normAutofit lnSpcReduction="10000"/>
          </a:bodyPr>
          <a:lstStyle/>
          <a:p>
            <a:pPr marL="342900" marR="0" lvl="0" indent="-342900">
              <a:lnSpc>
                <a:spcPct val="115000"/>
              </a:lnSpc>
              <a:spcBef>
                <a:spcPts val="0"/>
              </a:spcBef>
              <a:spcAft>
                <a:spcPts val="0"/>
              </a:spcAft>
              <a:buFont typeface="Symbol" panose="05050102010706020507" pitchFamily="18" charset="2"/>
              <a:buChar char=""/>
              <a:tabLst>
                <a:tab pos="457200" algn="l"/>
                <a:tab pos="228600" algn="l"/>
              </a:tabLst>
            </a:pPr>
            <a:r>
              <a:rPr lang="en-US" dirty="0">
                <a:latin typeface="Calibri" panose="020F0502020204030204" pitchFamily="34" charset="0"/>
                <a:ea typeface="Calibri" panose="020F0502020204030204" pitchFamily="34" charset="0"/>
                <a:cs typeface="Times New Roman" panose="02020603050405020304" pitchFamily="18" charset="0"/>
              </a:rPr>
              <a:t>Project Background</a:t>
            </a:r>
          </a:p>
          <a:p>
            <a:pPr marL="342900" marR="0" lvl="0" indent="-342900">
              <a:lnSpc>
                <a:spcPct val="115000"/>
              </a:lnSpc>
              <a:spcBef>
                <a:spcPts val="0"/>
              </a:spcBef>
              <a:spcAft>
                <a:spcPts val="0"/>
              </a:spcAft>
              <a:buFont typeface="Symbol" panose="05050102010706020507" pitchFamily="18" charset="2"/>
              <a:buChar char=""/>
              <a:tabLst>
                <a:tab pos="457200" algn="l"/>
                <a:tab pos="228600" algn="l"/>
              </a:tabLst>
            </a:pPr>
            <a:r>
              <a:rPr lang="en-US" dirty="0">
                <a:latin typeface="Calibri" panose="020F0502020204030204" pitchFamily="34" charset="0"/>
                <a:ea typeface="Calibri" panose="020F0502020204030204" pitchFamily="34" charset="0"/>
                <a:cs typeface="Times New Roman" panose="02020603050405020304" pitchFamily="18" charset="0"/>
              </a:rPr>
              <a:t>Alternatives Analysis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457200" algn="l"/>
                <a:tab pos="228600" algn="l"/>
              </a:tabLst>
            </a:pPr>
            <a:r>
              <a:rPr lang="en-US" dirty="0">
                <a:latin typeface="Calibri" panose="020F0502020204030204" pitchFamily="34" charset="0"/>
                <a:ea typeface="Calibri" panose="020F0502020204030204" pitchFamily="34" charset="0"/>
                <a:cs typeface="Times New Roman" panose="02020603050405020304" pitchFamily="18" charset="0"/>
              </a:rPr>
              <a:t>Working Drafts of Current Stream Layout/Profile </a:t>
            </a:r>
          </a:p>
          <a:p>
            <a:pPr marL="342900" marR="0" lvl="0" indent="-342900">
              <a:lnSpc>
                <a:spcPct val="115000"/>
              </a:lnSpc>
              <a:spcBef>
                <a:spcPts val="0"/>
              </a:spcBef>
              <a:spcAft>
                <a:spcPts val="0"/>
              </a:spcAft>
              <a:buFont typeface="Symbol" panose="05050102010706020507" pitchFamily="18" charset="2"/>
              <a:buChar char=""/>
              <a:tabLst>
                <a:tab pos="457200" algn="l"/>
                <a:tab pos="228600" algn="l"/>
              </a:tabLst>
            </a:pPr>
            <a:r>
              <a:rPr lang="en-US" dirty="0">
                <a:latin typeface="Calibri" panose="020F0502020204030204" pitchFamily="34" charset="0"/>
                <a:ea typeface="Calibri" panose="020F0502020204030204" pitchFamily="34" charset="0"/>
                <a:cs typeface="Times New Roman" panose="02020603050405020304" pitchFamily="18" charset="0"/>
              </a:rPr>
              <a:t>Existing Conditions</a:t>
            </a:r>
          </a:p>
          <a:p>
            <a:pPr marL="342900" marR="0" lvl="0" indent="-342900">
              <a:lnSpc>
                <a:spcPct val="115000"/>
              </a:lnSpc>
              <a:spcBef>
                <a:spcPts val="0"/>
              </a:spcBef>
              <a:spcAft>
                <a:spcPts val="0"/>
              </a:spcAft>
              <a:buFont typeface="Symbol" panose="05050102010706020507" pitchFamily="18" charset="2"/>
              <a:buChar char=""/>
              <a:tabLst>
                <a:tab pos="457200" algn="l"/>
                <a:tab pos="228600" algn="l"/>
              </a:tabLst>
            </a:pPr>
            <a:r>
              <a:rPr lang="en-US" dirty="0">
                <a:latin typeface="Calibri" panose="020F0502020204030204" pitchFamily="34" charset="0"/>
                <a:ea typeface="Calibri" panose="020F0502020204030204" pitchFamily="34" charset="0"/>
                <a:cs typeface="Times New Roman" panose="02020603050405020304" pitchFamily="18" charset="0"/>
              </a:rPr>
              <a:t>Dam Ongoing Inspection and Maintenance</a:t>
            </a:r>
          </a:p>
          <a:p>
            <a:pPr marL="342900" marR="0" lvl="0" indent="-342900">
              <a:lnSpc>
                <a:spcPct val="115000"/>
              </a:lnSpc>
              <a:spcBef>
                <a:spcPts val="0"/>
              </a:spcBef>
              <a:spcAft>
                <a:spcPts val="0"/>
              </a:spcAft>
              <a:buFont typeface="Symbol" panose="05050102010706020507" pitchFamily="18" charset="2"/>
              <a:buChar char=""/>
              <a:tabLst>
                <a:tab pos="457200" algn="l"/>
                <a:tab pos="228600" algn="l"/>
              </a:tabLst>
            </a:pPr>
            <a:r>
              <a:rPr lang="en-US" dirty="0">
                <a:latin typeface="Calibri" panose="020F0502020204030204" pitchFamily="34" charset="0"/>
                <a:ea typeface="Calibri" panose="020F0502020204030204" pitchFamily="34" charset="0"/>
                <a:cs typeface="Times New Roman" panose="02020603050405020304" pitchFamily="18" charset="0"/>
              </a:rPr>
              <a:t>Emergency Action Plan</a:t>
            </a:r>
          </a:p>
          <a:p>
            <a:pPr marL="342900" marR="0" lvl="0" indent="-342900">
              <a:lnSpc>
                <a:spcPct val="115000"/>
              </a:lnSpc>
              <a:spcBef>
                <a:spcPts val="0"/>
              </a:spcBef>
              <a:spcAft>
                <a:spcPts val="0"/>
              </a:spcAft>
              <a:buFont typeface="Symbol" panose="05050102010706020507" pitchFamily="18" charset="2"/>
              <a:buChar char=""/>
              <a:tabLst>
                <a:tab pos="457200" algn="l"/>
                <a:tab pos="228600" algn="l"/>
              </a:tabLst>
            </a:pPr>
            <a:r>
              <a:rPr lang="en-US" dirty="0">
                <a:latin typeface="Calibri" panose="020F0502020204030204" pitchFamily="34" charset="0"/>
                <a:ea typeface="Calibri" panose="020F0502020204030204" pitchFamily="34" charset="0"/>
                <a:cs typeface="Times New Roman" panose="02020603050405020304" pitchFamily="18" charset="0"/>
              </a:rPr>
              <a:t>Proposed Conditions</a:t>
            </a:r>
            <a:endParaRPr lang="en-US" dirty="0">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457200" algn="l"/>
                <a:tab pos="228600" algn="l"/>
              </a:tabLst>
            </a:pPr>
            <a:r>
              <a:rPr lang="en-US" dirty="0">
                <a:latin typeface="Calibri" panose="020F0502020204030204" pitchFamily="34" charset="0"/>
                <a:ea typeface="Calibri" panose="020F0502020204030204" pitchFamily="34" charset="0"/>
                <a:cs typeface="Times New Roman" panose="02020603050405020304" pitchFamily="18" charset="0"/>
              </a:rPr>
              <a:t>Anticipated Impacts </a:t>
            </a:r>
          </a:p>
          <a:p>
            <a:pPr marL="342900" marR="0" lvl="0" indent="-342900">
              <a:lnSpc>
                <a:spcPct val="115000"/>
              </a:lnSpc>
              <a:spcBef>
                <a:spcPts val="0"/>
              </a:spcBef>
              <a:spcAft>
                <a:spcPts val="0"/>
              </a:spcAft>
              <a:buFont typeface="Symbol" panose="05050102010706020507" pitchFamily="18" charset="2"/>
              <a:buChar char=""/>
              <a:tabLst>
                <a:tab pos="457200" algn="l"/>
                <a:tab pos="228600" algn="l"/>
              </a:tabLst>
            </a:pPr>
            <a:r>
              <a:rPr lang="en-US" dirty="0">
                <a:latin typeface="Calibri" panose="020F0502020204030204" pitchFamily="34" charset="0"/>
                <a:ea typeface="Calibri" panose="020F0502020204030204" pitchFamily="34" charset="0"/>
                <a:cs typeface="Times New Roman" panose="02020603050405020304" pitchFamily="18" charset="0"/>
              </a:rPr>
              <a:t>Environmental Justice </a:t>
            </a:r>
          </a:p>
          <a:p>
            <a:pPr marL="342900" marR="0" lvl="0" indent="-342900">
              <a:lnSpc>
                <a:spcPct val="115000"/>
              </a:lnSpc>
              <a:spcBef>
                <a:spcPts val="0"/>
              </a:spcBef>
              <a:spcAft>
                <a:spcPts val="0"/>
              </a:spcAft>
              <a:buFont typeface="Symbol" panose="05050102010706020507" pitchFamily="18" charset="2"/>
              <a:buChar char=""/>
              <a:tabLst>
                <a:tab pos="457200" algn="l"/>
                <a:tab pos="228600" algn="l"/>
              </a:tabLst>
            </a:pPr>
            <a:r>
              <a:rPr lang="en-US" dirty="0">
                <a:latin typeface="Calibri" panose="020F0502020204030204" pitchFamily="34" charset="0"/>
                <a:ea typeface="Calibri" panose="020F0502020204030204" pitchFamily="34" charset="0"/>
                <a:cs typeface="Times New Roman" panose="02020603050405020304" pitchFamily="18" charset="0"/>
              </a:rPr>
              <a:t>Mitigation</a:t>
            </a:r>
          </a:p>
          <a:p>
            <a:pPr marL="342900" marR="0" lvl="0" indent="-342900">
              <a:lnSpc>
                <a:spcPct val="115000"/>
              </a:lnSpc>
              <a:spcBef>
                <a:spcPts val="0"/>
              </a:spcBef>
              <a:spcAft>
                <a:spcPts val="0"/>
              </a:spcAft>
              <a:buFont typeface="Symbol" panose="05050102010706020507" pitchFamily="18" charset="2"/>
              <a:buChar char=""/>
              <a:tabLst>
                <a:tab pos="457200" algn="l"/>
                <a:tab pos="228600" algn="l"/>
              </a:tabLst>
            </a:pPr>
            <a:r>
              <a:rPr lang="en-US" dirty="0">
                <a:latin typeface="Calibri" panose="020F0502020204030204" pitchFamily="34" charset="0"/>
                <a:ea typeface="Calibri" panose="020F0502020204030204" pitchFamily="34" charset="0"/>
                <a:cs typeface="Times New Roman" panose="02020603050405020304" pitchFamily="18" charset="0"/>
              </a:rPr>
              <a:t>Restoration of Downstream Parcel</a:t>
            </a:r>
          </a:p>
          <a:p>
            <a:pPr>
              <a:lnSpc>
                <a:spcPct val="115000"/>
              </a:lnSpc>
              <a:spcBef>
                <a:spcPts val="0"/>
              </a:spcBef>
              <a:buFont typeface="Symbol" panose="05050102010706020507" pitchFamily="18" charset="2"/>
              <a:buChar char=""/>
              <a:tabLst>
                <a:tab pos="457200" algn="l"/>
                <a:tab pos="228600" algn="l"/>
              </a:tabLst>
            </a:pPr>
            <a:r>
              <a:rPr lang="en-US" dirty="0">
                <a:latin typeface="Calibri" panose="020F0502020204030204" pitchFamily="34" charset="0"/>
                <a:cs typeface="Times New Roman" panose="02020603050405020304" pitchFamily="18" charset="0"/>
              </a:rPr>
              <a:t>Permitting </a:t>
            </a:r>
          </a:p>
          <a:p>
            <a:pPr>
              <a:lnSpc>
                <a:spcPct val="115000"/>
              </a:lnSpc>
              <a:spcBef>
                <a:spcPts val="0"/>
              </a:spcBef>
              <a:buFont typeface="Symbol" panose="05050102010706020507" pitchFamily="18" charset="2"/>
              <a:buChar char=""/>
              <a:tabLst>
                <a:tab pos="457200" algn="l"/>
                <a:tab pos="228600" algn="l"/>
              </a:tabLst>
            </a:pPr>
            <a:r>
              <a:rPr lang="en-US" dirty="0">
                <a:latin typeface="Calibri" panose="020F0502020204030204" pitchFamily="34" charset="0"/>
                <a:cs typeface="Times New Roman" panose="02020603050405020304" pitchFamily="18" charset="0"/>
              </a:rPr>
              <a:t>Schedule</a:t>
            </a:r>
          </a:p>
          <a:p>
            <a:pPr marL="342900" marR="0" lvl="0" indent="-342900">
              <a:lnSpc>
                <a:spcPct val="115000"/>
              </a:lnSpc>
              <a:spcBef>
                <a:spcPts val="0"/>
              </a:spcBef>
              <a:spcAft>
                <a:spcPts val="1000"/>
              </a:spcAft>
              <a:buFont typeface="Symbol" panose="05050102010706020507" pitchFamily="18" charset="2"/>
              <a:buChar char=""/>
              <a:tabLst>
                <a:tab pos="457200" algn="l"/>
                <a:tab pos="2286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4505748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BADE9-B8EE-1F16-5F70-7184E2A852D1}"/>
              </a:ext>
            </a:extLst>
          </p:cNvPr>
          <p:cNvSpPr>
            <a:spLocks noGrp="1"/>
          </p:cNvSpPr>
          <p:nvPr>
            <p:ph type="title"/>
          </p:nvPr>
        </p:nvSpPr>
        <p:spPr>
          <a:xfrm>
            <a:off x="87593" y="138821"/>
            <a:ext cx="10704138" cy="1146771"/>
          </a:xfrm>
        </p:spPr>
        <p:txBody>
          <a:bodyPr>
            <a:normAutofit/>
          </a:bodyPr>
          <a:lstStyle/>
          <a:p>
            <a:r>
              <a:rPr lang="en-US" dirty="0"/>
              <a:t>Current Working Draft of Restored Stream Profile</a:t>
            </a:r>
          </a:p>
        </p:txBody>
      </p:sp>
      <p:pic>
        <p:nvPicPr>
          <p:cNvPr id="4" name="Picture 3">
            <a:extLst>
              <a:ext uri="{FF2B5EF4-FFF2-40B4-BE49-F238E27FC236}">
                <a16:creationId xmlns:a16="http://schemas.microsoft.com/office/drawing/2014/main" id="{B6FDACD1-E161-EBB2-348C-94CDA606789D}"/>
              </a:ext>
            </a:extLst>
          </p:cNvPr>
          <p:cNvPicPr>
            <a:picLocks noChangeAspect="1"/>
          </p:cNvPicPr>
          <p:nvPr/>
        </p:nvPicPr>
        <p:blipFill>
          <a:blip r:embed="rId2"/>
          <a:stretch>
            <a:fillRect/>
          </a:stretch>
        </p:blipFill>
        <p:spPr>
          <a:xfrm>
            <a:off x="0" y="885553"/>
            <a:ext cx="12192000" cy="5086893"/>
          </a:xfrm>
          <a:prstGeom prst="rect">
            <a:avLst/>
          </a:prstGeom>
        </p:spPr>
      </p:pic>
    </p:spTree>
    <p:extLst>
      <p:ext uri="{BB962C8B-B14F-4D97-AF65-F5344CB8AC3E}">
        <p14:creationId xmlns:p14="http://schemas.microsoft.com/office/powerpoint/2010/main" val="17822490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E4881-887C-EC4B-F35A-D2969D67ADDB}"/>
              </a:ext>
            </a:extLst>
          </p:cNvPr>
          <p:cNvSpPr>
            <a:spLocks noGrp="1"/>
          </p:cNvSpPr>
          <p:nvPr>
            <p:ph type="title"/>
          </p:nvPr>
        </p:nvSpPr>
        <p:spPr>
          <a:xfrm>
            <a:off x="35819" y="393405"/>
            <a:ext cx="10682338" cy="821937"/>
          </a:xfrm>
        </p:spPr>
        <p:txBody>
          <a:bodyPr>
            <a:normAutofit/>
          </a:bodyPr>
          <a:lstStyle/>
          <a:p>
            <a:r>
              <a:rPr lang="en-US" sz="3200" dirty="0"/>
              <a:t>Current Working Draft of Typical Section</a:t>
            </a:r>
          </a:p>
        </p:txBody>
      </p:sp>
      <p:pic>
        <p:nvPicPr>
          <p:cNvPr id="6" name="Content Placeholder 5">
            <a:extLst>
              <a:ext uri="{FF2B5EF4-FFF2-40B4-BE49-F238E27FC236}">
                <a16:creationId xmlns:a16="http://schemas.microsoft.com/office/drawing/2014/main" id="{283F8978-65DB-CD97-46CA-8C567B1E9E2B}"/>
              </a:ext>
            </a:extLst>
          </p:cNvPr>
          <p:cNvPicPr>
            <a:picLocks noGrp="1" noChangeAspect="1"/>
          </p:cNvPicPr>
          <p:nvPr>
            <p:ph idx="1"/>
          </p:nvPr>
        </p:nvPicPr>
        <p:blipFill>
          <a:blip r:embed="rId2"/>
          <a:stretch>
            <a:fillRect/>
          </a:stretch>
        </p:blipFill>
        <p:spPr>
          <a:xfrm>
            <a:off x="677862" y="1446549"/>
            <a:ext cx="10456983" cy="4507476"/>
          </a:xfrm>
        </p:spPr>
      </p:pic>
    </p:spTree>
    <p:extLst>
      <p:ext uri="{BB962C8B-B14F-4D97-AF65-F5344CB8AC3E}">
        <p14:creationId xmlns:p14="http://schemas.microsoft.com/office/powerpoint/2010/main" val="23293269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482F2-0099-F5CF-781A-F8E7F325E3D9}"/>
              </a:ext>
            </a:extLst>
          </p:cNvPr>
          <p:cNvSpPr>
            <a:spLocks noGrp="1"/>
          </p:cNvSpPr>
          <p:nvPr>
            <p:ph type="title"/>
          </p:nvPr>
        </p:nvSpPr>
        <p:spPr/>
        <p:txBody>
          <a:bodyPr/>
          <a:lstStyle/>
          <a:p>
            <a:r>
              <a:rPr lang="en-US" dirty="0"/>
              <a:t>Proposed Impacts</a:t>
            </a:r>
          </a:p>
        </p:txBody>
      </p:sp>
      <p:sp>
        <p:nvSpPr>
          <p:cNvPr id="3" name="Content Placeholder 2">
            <a:extLst>
              <a:ext uri="{FF2B5EF4-FFF2-40B4-BE49-F238E27FC236}">
                <a16:creationId xmlns:a16="http://schemas.microsoft.com/office/drawing/2014/main" id="{1C692065-1394-58A3-8FB5-2E60FCAA5131}"/>
              </a:ext>
            </a:extLst>
          </p:cNvPr>
          <p:cNvSpPr>
            <a:spLocks noGrp="1"/>
          </p:cNvSpPr>
          <p:nvPr>
            <p:ph idx="1"/>
          </p:nvPr>
        </p:nvSpPr>
        <p:spPr>
          <a:xfrm>
            <a:off x="677334" y="1930400"/>
            <a:ext cx="8596668" cy="3880773"/>
          </a:xfrm>
        </p:spPr>
        <p:txBody>
          <a:bodyPr/>
          <a:lstStyle/>
          <a:p>
            <a:pPr>
              <a:lnSpc>
                <a:spcPct val="150000"/>
              </a:lnSpc>
            </a:pPr>
            <a:r>
              <a:rPr lang="en-US" dirty="0"/>
              <a:t>Temporary and permanent impacts to wetland resource areas</a:t>
            </a:r>
          </a:p>
          <a:p>
            <a:pPr>
              <a:lnSpc>
                <a:spcPct val="150000"/>
              </a:lnSpc>
            </a:pPr>
            <a:r>
              <a:rPr lang="en-US" dirty="0"/>
              <a:t>Currently no known impact to Historic and Archaeological Assets of the Commonwealth – consultation with MHC and THPOs pending</a:t>
            </a:r>
          </a:p>
          <a:p>
            <a:pPr>
              <a:lnSpc>
                <a:spcPct val="150000"/>
              </a:lnSpc>
            </a:pPr>
            <a:r>
              <a:rPr lang="en-US" dirty="0"/>
              <a:t>Impoundment adjacent to the dam removed to create new stream channel</a:t>
            </a:r>
          </a:p>
          <a:p>
            <a:pPr>
              <a:lnSpc>
                <a:spcPct val="150000"/>
              </a:lnSpc>
            </a:pPr>
            <a:r>
              <a:rPr lang="en-US" dirty="0"/>
              <a:t>Temporary sediment stockpiling</a:t>
            </a:r>
          </a:p>
          <a:p>
            <a:pPr>
              <a:lnSpc>
                <a:spcPct val="150000"/>
              </a:lnSpc>
            </a:pPr>
            <a:r>
              <a:rPr lang="en-US" dirty="0"/>
              <a:t>Construction period traffic</a:t>
            </a:r>
            <a:r>
              <a:rPr lang="en-US"/>
              <a:t>, sidewalk, </a:t>
            </a:r>
            <a:r>
              <a:rPr lang="en-US" dirty="0"/>
              <a:t>noise, and air quality impacts</a:t>
            </a:r>
          </a:p>
          <a:p>
            <a:pPr>
              <a:lnSpc>
                <a:spcPct val="150000"/>
              </a:lnSpc>
            </a:pPr>
            <a:endParaRPr lang="en-US" dirty="0"/>
          </a:p>
          <a:p>
            <a:pPr marL="0" indent="0">
              <a:buNone/>
            </a:pPr>
            <a:endParaRPr lang="en-US" dirty="0"/>
          </a:p>
        </p:txBody>
      </p:sp>
    </p:spTree>
    <p:extLst>
      <p:ext uri="{BB962C8B-B14F-4D97-AF65-F5344CB8AC3E}">
        <p14:creationId xmlns:p14="http://schemas.microsoft.com/office/powerpoint/2010/main" val="27742600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BD41D-8B09-2943-8409-01EE7E38BD80}"/>
              </a:ext>
            </a:extLst>
          </p:cNvPr>
          <p:cNvSpPr>
            <a:spLocks noGrp="1"/>
          </p:cNvSpPr>
          <p:nvPr>
            <p:ph type="title"/>
          </p:nvPr>
        </p:nvSpPr>
        <p:spPr/>
        <p:txBody>
          <a:bodyPr/>
          <a:lstStyle/>
          <a:p>
            <a:r>
              <a:rPr lang="en-US" dirty="0"/>
              <a:t>Wetland Resource Area Impacts</a:t>
            </a:r>
          </a:p>
        </p:txBody>
      </p:sp>
      <p:sp>
        <p:nvSpPr>
          <p:cNvPr id="6" name="TextBox 5">
            <a:extLst>
              <a:ext uri="{FF2B5EF4-FFF2-40B4-BE49-F238E27FC236}">
                <a16:creationId xmlns:a16="http://schemas.microsoft.com/office/drawing/2014/main" id="{0A8E080E-26F5-088B-10B8-D8D7103C2FC8}"/>
              </a:ext>
            </a:extLst>
          </p:cNvPr>
          <p:cNvSpPr txBox="1"/>
          <p:nvPr/>
        </p:nvSpPr>
        <p:spPr>
          <a:xfrm>
            <a:off x="576398" y="1179465"/>
            <a:ext cx="10088584" cy="4109779"/>
          </a:xfrm>
          <a:prstGeom prst="rect">
            <a:avLst/>
          </a:prstGeom>
          <a:noFill/>
        </p:spPr>
        <p:txBody>
          <a:bodyPr wrap="square" rtlCol="0">
            <a:spAutoFit/>
          </a:bodyPr>
          <a:lstStyle/>
          <a:p>
            <a:pPr>
              <a:lnSpc>
                <a:spcPct val="150000"/>
              </a:lnSpc>
            </a:pPr>
            <a:r>
              <a:rPr lang="en-US" sz="1600" b="1" u="sng" dirty="0"/>
              <a:t>Bank</a:t>
            </a:r>
          </a:p>
          <a:p>
            <a:pPr marL="285750" indent="-285750">
              <a:lnSpc>
                <a:spcPct val="150000"/>
              </a:lnSpc>
              <a:buFontTx/>
              <a:buChar char="-"/>
            </a:pPr>
            <a:r>
              <a:rPr lang="en-US" sz="1600" dirty="0"/>
              <a:t>All existing Bank impacted due to creation of new streambed</a:t>
            </a:r>
          </a:p>
          <a:p>
            <a:pPr>
              <a:lnSpc>
                <a:spcPct val="150000"/>
              </a:lnSpc>
            </a:pPr>
            <a:r>
              <a:rPr lang="en-US" sz="1600" b="1" u="sng" dirty="0"/>
              <a:t>Bordering Land Subject to Flooding (BLSF)</a:t>
            </a:r>
          </a:p>
          <a:p>
            <a:pPr marL="285750" indent="-285750">
              <a:lnSpc>
                <a:spcPct val="150000"/>
              </a:lnSpc>
              <a:buFontTx/>
              <a:buChar char="-"/>
            </a:pPr>
            <a:r>
              <a:rPr lang="en-US" sz="1600" dirty="0"/>
              <a:t>Net increase in BLSF due to change in stream alignment/loss of LUW</a:t>
            </a:r>
          </a:p>
          <a:p>
            <a:pPr>
              <a:lnSpc>
                <a:spcPct val="150000"/>
              </a:lnSpc>
            </a:pPr>
            <a:r>
              <a:rPr lang="en-US" sz="1600" b="1" u="sng" dirty="0"/>
              <a:t>Bordering Vegetated Wetland (BVW)</a:t>
            </a:r>
          </a:p>
          <a:p>
            <a:pPr marL="285750" indent="-285750">
              <a:lnSpc>
                <a:spcPct val="150000"/>
              </a:lnSpc>
              <a:buFontTx/>
              <a:buChar char="-"/>
            </a:pPr>
            <a:r>
              <a:rPr lang="en-US" sz="1600" dirty="0"/>
              <a:t>BVW loss due to stream reconstruction</a:t>
            </a:r>
          </a:p>
          <a:p>
            <a:pPr marL="285750" indent="-285750">
              <a:lnSpc>
                <a:spcPct val="150000"/>
              </a:lnSpc>
              <a:buFontTx/>
              <a:buChar char="-"/>
            </a:pPr>
            <a:r>
              <a:rPr lang="en-US" sz="1600" dirty="0"/>
              <a:t>BVW habitat restored along new Bank</a:t>
            </a:r>
          </a:p>
          <a:p>
            <a:pPr>
              <a:lnSpc>
                <a:spcPct val="150000"/>
              </a:lnSpc>
            </a:pPr>
            <a:r>
              <a:rPr lang="en-US" sz="1600" b="1" u="sng" dirty="0"/>
              <a:t>Land Under Water (LUW)</a:t>
            </a:r>
          </a:p>
          <a:p>
            <a:pPr marL="285750" indent="-285750">
              <a:lnSpc>
                <a:spcPct val="150000"/>
              </a:lnSpc>
              <a:buFontTx/>
              <a:buChar char="-"/>
            </a:pPr>
            <a:r>
              <a:rPr lang="en-US" sz="1600" dirty="0"/>
              <a:t>Permanent LUW loss due dam removal, reducing  impoundment</a:t>
            </a:r>
          </a:p>
          <a:p>
            <a:pPr>
              <a:lnSpc>
                <a:spcPct val="150000"/>
              </a:lnSpc>
            </a:pPr>
            <a:r>
              <a:rPr lang="en-US" sz="1600" b="1" u="sng" dirty="0"/>
              <a:t>200-foot Riverfront Area</a:t>
            </a:r>
          </a:p>
          <a:p>
            <a:pPr>
              <a:lnSpc>
                <a:spcPct val="150000"/>
              </a:lnSpc>
            </a:pPr>
            <a:r>
              <a:rPr lang="en-US" sz="1600" dirty="0"/>
              <a:t>- Increase due to impoundment removal and restoration of natural stream alignment  </a:t>
            </a:r>
          </a:p>
        </p:txBody>
      </p:sp>
    </p:spTree>
    <p:extLst>
      <p:ext uri="{BB962C8B-B14F-4D97-AF65-F5344CB8AC3E}">
        <p14:creationId xmlns:p14="http://schemas.microsoft.com/office/powerpoint/2010/main" val="26449288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with a circle around it&#10;&#10;Description automatically generated">
            <a:extLst>
              <a:ext uri="{FF2B5EF4-FFF2-40B4-BE49-F238E27FC236}">
                <a16:creationId xmlns:a16="http://schemas.microsoft.com/office/drawing/2014/main" id="{63EBE6D5-CF88-0574-5C6C-8B85829FFC1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70813" y="0"/>
            <a:ext cx="5301676" cy="6771373"/>
          </a:xfrm>
        </p:spPr>
      </p:pic>
      <p:sp>
        <p:nvSpPr>
          <p:cNvPr id="10" name="Title 1">
            <a:extLst>
              <a:ext uri="{FF2B5EF4-FFF2-40B4-BE49-F238E27FC236}">
                <a16:creationId xmlns:a16="http://schemas.microsoft.com/office/drawing/2014/main" id="{D215B3E3-0FA5-DA9F-B8CF-38447B96E2A0}"/>
              </a:ext>
            </a:extLst>
          </p:cNvPr>
          <p:cNvSpPr>
            <a:spLocks noGrp="1"/>
          </p:cNvSpPr>
          <p:nvPr>
            <p:ph type="title"/>
          </p:nvPr>
        </p:nvSpPr>
        <p:spPr>
          <a:xfrm>
            <a:off x="408669" y="419895"/>
            <a:ext cx="2962144" cy="1320800"/>
          </a:xfrm>
        </p:spPr>
        <p:txBody>
          <a:bodyPr>
            <a:normAutofit fontScale="90000"/>
          </a:bodyPr>
          <a:lstStyle/>
          <a:p>
            <a:r>
              <a:rPr lang="en-US" dirty="0"/>
              <a:t>Environmental Justice Communities</a:t>
            </a:r>
          </a:p>
        </p:txBody>
      </p:sp>
    </p:spTree>
    <p:extLst>
      <p:ext uri="{BB962C8B-B14F-4D97-AF65-F5344CB8AC3E}">
        <p14:creationId xmlns:p14="http://schemas.microsoft.com/office/powerpoint/2010/main" val="28933399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494F8-4967-BD90-9BDD-3E818B6B6CEC}"/>
              </a:ext>
            </a:extLst>
          </p:cNvPr>
          <p:cNvSpPr>
            <a:spLocks noGrp="1"/>
          </p:cNvSpPr>
          <p:nvPr>
            <p:ph type="title"/>
          </p:nvPr>
        </p:nvSpPr>
        <p:spPr>
          <a:xfrm>
            <a:off x="408669" y="419895"/>
            <a:ext cx="2382816" cy="1320800"/>
          </a:xfrm>
        </p:spPr>
        <p:txBody>
          <a:bodyPr>
            <a:normAutofit fontScale="90000"/>
          </a:bodyPr>
          <a:lstStyle/>
          <a:p>
            <a:r>
              <a:rPr lang="en-US" dirty="0"/>
              <a:t>Limited English Proficiency Populations</a:t>
            </a:r>
          </a:p>
        </p:txBody>
      </p:sp>
      <p:pic>
        <p:nvPicPr>
          <p:cNvPr id="4" name="Picture 3" descr="A map with a blue circle and red and white text&#10;&#10;Description automatically generated with medium confidence">
            <a:extLst>
              <a:ext uri="{FF2B5EF4-FFF2-40B4-BE49-F238E27FC236}">
                <a16:creationId xmlns:a16="http://schemas.microsoft.com/office/drawing/2014/main" id="{9BCC9E47-E5E1-5B2C-57D4-93A9806C99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2692" y="0"/>
            <a:ext cx="5279511" cy="6858000"/>
          </a:xfrm>
          <a:prstGeom prst="rect">
            <a:avLst/>
          </a:prstGeom>
        </p:spPr>
      </p:pic>
    </p:spTree>
    <p:extLst>
      <p:ext uri="{BB962C8B-B14F-4D97-AF65-F5344CB8AC3E}">
        <p14:creationId xmlns:p14="http://schemas.microsoft.com/office/powerpoint/2010/main" val="27439492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92DEE-E2E2-7532-5364-A13E0A9C12B2}"/>
              </a:ext>
            </a:extLst>
          </p:cNvPr>
          <p:cNvSpPr>
            <a:spLocks noGrp="1"/>
          </p:cNvSpPr>
          <p:nvPr>
            <p:ph type="title"/>
          </p:nvPr>
        </p:nvSpPr>
        <p:spPr/>
        <p:txBody>
          <a:bodyPr/>
          <a:lstStyle/>
          <a:p>
            <a:r>
              <a:rPr lang="en-US" dirty="0"/>
              <a:t>EJ Impacts</a:t>
            </a:r>
          </a:p>
        </p:txBody>
      </p:sp>
      <p:sp>
        <p:nvSpPr>
          <p:cNvPr id="3" name="Content Placeholder 2">
            <a:extLst>
              <a:ext uri="{FF2B5EF4-FFF2-40B4-BE49-F238E27FC236}">
                <a16:creationId xmlns:a16="http://schemas.microsoft.com/office/drawing/2014/main" id="{C664C048-9461-4927-3265-627133924E78}"/>
              </a:ext>
            </a:extLst>
          </p:cNvPr>
          <p:cNvSpPr>
            <a:spLocks noGrp="1"/>
          </p:cNvSpPr>
          <p:nvPr>
            <p:ph idx="1"/>
          </p:nvPr>
        </p:nvSpPr>
        <p:spPr/>
        <p:txBody>
          <a:bodyPr>
            <a:normAutofit/>
          </a:bodyPr>
          <a:lstStyle/>
          <a:p>
            <a:r>
              <a:rPr lang="en-US" dirty="0"/>
              <a:t>Currently, dam failure would cause significant property damage and potential loss of life </a:t>
            </a:r>
          </a:p>
          <a:p>
            <a:r>
              <a:rPr lang="en-US" dirty="0"/>
              <a:t>Project will benefit EJ populations due to the removal of an unsafe dam</a:t>
            </a:r>
          </a:p>
          <a:p>
            <a:r>
              <a:rPr lang="en-US" dirty="0"/>
              <a:t>Project will also remove contaminated sediment, restore natural hydrology, and contribute to restoration of West Branch of the Housatonic River</a:t>
            </a:r>
          </a:p>
          <a:p>
            <a:r>
              <a:rPr lang="en-US" dirty="0"/>
              <a:t>No expected long-term negative environmental or public health impacts</a:t>
            </a:r>
          </a:p>
          <a:p>
            <a:r>
              <a:rPr lang="en-US" dirty="0"/>
              <a:t>Short-term construction impacts</a:t>
            </a:r>
          </a:p>
          <a:p>
            <a:pPr lvl="1"/>
            <a:r>
              <a:rPr lang="en-US" dirty="0"/>
              <a:t>Noise</a:t>
            </a:r>
          </a:p>
          <a:p>
            <a:pPr lvl="1"/>
            <a:r>
              <a:rPr lang="en-US" dirty="0"/>
              <a:t>Air quality – emissions and dust</a:t>
            </a:r>
          </a:p>
          <a:p>
            <a:pPr lvl="1"/>
            <a:r>
              <a:rPr lang="en-US" dirty="0"/>
              <a:t>Traffic</a:t>
            </a:r>
          </a:p>
        </p:txBody>
      </p:sp>
    </p:spTree>
    <p:extLst>
      <p:ext uri="{BB962C8B-B14F-4D97-AF65-F5344CB8AC3E}">
        <p14:creationId xmlns:p14="http://schemas.microsoft.com/office/powerpoint/2010/main" val="1124061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9B72D-27CB-41D6-31C3-1ADFDCA59F94}"/>
              </a:ext>
            </a:extLst>
          </p:cNvPr>
          <p:cNvSpPr>
            <a:spLocks noGrp="1"/>
          </p:cNvSpPr>
          <p:nvPr>
            <p:ph type="title"/>
          </p:nvPr>
        </p:nvSpPr>
        <p:spPr/>
        <p:txBody>
          <a:bodyPr/>
          <a:lstStyle/>
          <a:p>
            <a:r>
              <a:rPr lang="en-US" dirty="0"/>
              <a:t>Mitigation</a:t>
            </a:r>
          </a:p>
        </p:txBody>
      </p:sp>
      <p:sp>
        <p:nvSpPr>
          <p:cNvPr id="3" name="Content Placeholder 2">
            <a:extLst>
              <a:ext uri="{FF2B5EF4-FFF2-40B4-BE49-F238E27FC236}">
                <a16:creationId xmlns:a16="http://schemas.microsoft.com/office/drawing/2014/main" id="{735DFB19-E367-EF58-2812-CB989FC922AA}"/>
              </a:ext>
            </a:extLst>
          </p:cNvPr>
          <p:cNvSpPr>
            <a:spLocks noGrp="1"/>
          </p:cNvSpPr>
          <p:nvPr>
            <p:ph idx="1"/>
          </p:nvPr>
        </p:nvSpPr>
        <p:spPr>
          <a:xfrm>
            <a:off x="677334" y="1726023"/>
            <a:ext cx="8596668" cy="3880773"/>
          </a:xfrm>
        </p:spPr>
        <p:txBody>
          <a:bodyPr>
            <a:normAutofit fontScale="92500" lnSpcReduction="10000"/>
          </a:bodyPr>
          <a:lstStyle/>
          <a:p>
            <a:r>
              <a:rPr lang="en-US" dirty="0"/>
              <a:t>Traffic/Pedestrian Management Plan</a:t>
            </a:r>
          </a:p>
          <a:p>
            <a:r>
              <a:rPr lang="en-US" dirty="0"/>
              <a:t>Daytime/Work week construction hours</a:t>
            </a:r>
          </a:p>
          <a:p>
            <a:r>
              <a:rPr lang="en-US" dirty="0"/>
              <a:t>Dust mitigation</a:t>
            </a:r>
          </a:p>
          <a:p>
            <a:r>
              <a:rPr lang="en-US" dirty="0"/>
              <a:t>Air quality monitoring</a:t>
            </a:r>
          </a:p>
          <a:p>
            <a:r>
              <a:rPr lang="en-US" dirty="0"/>
              <a:t>Silt fences, straw bales, and turbidity controls</a:t>
            </a:r>
          </a:p>
          <a:p>
            <a:pPr lvl="1"/>
            <a:r>
              <a:rPr lang="en-US" dirty="0"/>
              <a:t>Around sediment stockpiles</a:t>
            </a:r>
          </a:p>
          <a:p>
            <a:pPr lvl="1"/>
            <a:r>
              <a:rPr lang="en-US" dirty="0"/>
              <a:t>Around phased in-water work </a:t>
            </a:r>
          </a:p>
          <a:p>
            <a:r>
              <a:rPr lang="en-US" dirty="0"/>
              <a:t>Habitat restoration/Sediment stabilization</a:t>
            </a:r>
          </a:p>
          <a:p>
            <a:pPr lvl="1"/>
            <a:r>
              <a:rPr lang="en-US" dirty="0"/>
              <a:t>Tree and shrub planting</a:t>
            </a:r>
          </a:p>
          <a:p>
            <a:pPr lvl="1"/>
            <a:r>
              <a:rPr lang="en-US" dirty="0"/>
              <a:t>Seeding</a:t>
            </a:r>
          </a:p>
          <a:p>
            <a:pPr lvl="1"/>
            <a:r>
              <a:rPr lang="en-US" dirty="0"/>
              <a:t>Restoration of wetland habitat</a:t>
            </a:r>
          </a:p>
          <a:p>
            <a:pPr marL="457200" lvl="1" indent="0">
              <a:buNone/>
            </a:pPr>
            <a:endParaRPr lang="en-US" dirty="0"/>
          </a:p>
          <a:p>
            <a:endParaRPr lang="en-US" dirty="0"/>
          </a:p>
        </p:txBody>
      </p:sp>
    </p:spTree>
    <p:extLst>
      <p:ext uri="{BB962C8B-B14F-4D97-AF65-F5344CB8AC3E}">
        <p14:creationId xmlns:p14="http://schemas.microsoft.com/office/powerpoint/2010/main" val="34927992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9B72D-27CB-41D6-31C3-1ADFDCA59F94}"/>
              </a:ext>
            </a:extLst>
          </p:cNvPr>
          <p:cNvSpPr>
            <a:spLocks noGrp="1"/>
          </p:cNvSpPr>
          <p:nvPr>
            <p:ph type="title"/>
          </p:nvPr>
        </p:nvSpPr>
        <p:spPr>
          <a:xfrm>
            <a:off x="677333" y="609600"/>
            <a:ext cx="10359261" cy="804642"/>
          </a:xfrm>
        </p:spPr>
        <p:txBody>
          <a:bodyPr/>
          <a:lstStyle/>
          <a:p>
            <a:r>
              <a:rPr lang="en-US" dirty="0"/>
              <a:t>Downstream Parcel – 370 </a:t>
            </a:r>
            <a:r>
              <a:rPr lang="en-US" dirty="0" err="1"/>
              <a:t>Waconah</a:t>
            </a:r>
            <a:r>
              <a:rPr lang="en-US" dirty="0"/>
              <a:t> Street</a:t>
            </a:r>
          </a:p>
        </p:txBody>
      </p:sp>
      <p:sp>
        <p:nvSpPr>
          <p:cNvPr id="3" name="Content Placeholder 2">
            <a:extLst>
              <a:ext uri="{FF2B5EF4-FFF2-40B4-BE49-F238E27FC236}">
                <a16:creationId xmlns:a16="http://schemas.microsoft.com/office/drawing/2014/main" id="{735DFB19-E367-EF58-2812-CB989FC922AA}"/>
              </a:ext>
            </a:extLst>
          </p:cNvPr>
          <p:cNvSpPr>
            <a:spLocks noGrp="1"/>
          </p:cNvSpPr>
          <p:nvPr>
            <p:ph sz="half" idx="1"/>
          </p:nvPr>
        </p:nvSpPr>
        <p:spPr>
          <a:xfrm>
            <a:off x="677334" y="1414242"/>
            <a:ext cx="5074880" cy="5209841"/>
          </a:xfrm>
        </p:spPr>
        <p:txBody>
          <a:bodyPr>
            <a:normAutofit/>
          </a:bodyPr>
          <a:lstStyle/>
          <a:p>
            <a:r>
              <a:rPr lang="en-US" dirty="0"/>
              <a:t>Currently not owned by City of Pittsfield</a:t>
            </a:r>
          </a:p>
          <a:p>
            <a:r>
              <a:rPr lang="en-US" dirty="0"/>
              <a:t>Previous owner, Barry Hollister, is deceased</a:t>
            </a:r>
          </a:p>
          <a:p>
            <a:r>
              <a:rPr lang="en-US" dirty="0"/>
              <a:t>Vacant since 1986</a:t>
            </a:r>
          </a:p>
          <a:p>
            <a:r>
              <a:rPr lang="en-US" dirty="0"/>
              <a:t>Concrete slabs of former mill buildings remain; buildings removed in 2009</a:t>
            </a:r>
          </a:p>
          <a:p>
            <a:r>
              <a:rPr lang="en-US" dirty="0"/>
              <a:t>Phase I and II Site Assessments identified arsenic and cadmium above MCP Reporting Levels</a:t>
            </a:r>
          </a:p>
          <a:p>
            <a:r>
              <a:rPr lang="en-US" dirty="0"/>
              <a:t>Method 1 Risk Assessment determined No Significant Risk to human health, public safety, public welfare and the environment</a:t>
            </a:r>
          </a:p>
          <a:p>
            <a:r>
              <a:rPr lang="en-US" dirty="0"/>
              <a:t>Anticipated to be used for staging during dam removal</a:t>
            </a:r>
          </a:p>
          <a:p>
            <a:r>
              <a:rPr lang="en-US" dirty="0"/>
              <a:t>City plans to redevelop for light industrial use</a:t>
            </a:r>
          </a:p>
          <a:p>
            <a:endParaRPr lang="en-US" dirty="0"/>
          </a:p>
          <a:p>
            <a:pPr marL="457200" lvl="1" indent="0">
              <a:buNone/>
            </a:pPr>
            <a:endParaRPr lang="en-US" dirty="0"/>
          </a:p>
          <a:p>
            <a:endParaRPr lang="en-US" dirty="0"/>
          </a:p>
        </p:txBody>
      </p:sp>
      <p:pic>
        <p:nvPicPr>
          <p:cNvPr id="8" name="Content Placeholder 7">
            <a:extLst>
              <a:ext uri="{FF2B5EF4-FFF2-40B4-BE49-F238E27FC236}">
                <a16:creationId xmlns:a16="http://schemas.microsoft.com/office/drawing/2014/main" id="{5770D24E-2C57-770A-CF90-88C491F0239A}"/>
              </a:ext>
            </a:extLst>
          </p:cNvPr>
          <p:cNvPicPr>
            <a:picLocks noGrp="1" noChangeAspect="1"/>
          </p:cNvPicPr>
          <p:nvPr>
            <p:ph sz="half" idx="2"/>
          </p:nvPr>
        </p:nvPicPr>
        <p:blipFill>
          <a:blip r:embed="rId2"/>
          <a:stretch>
            <a:fillRect/>
          </a:stretch>
        </p:blipFill>
        <p:spPr>
          <a:xfrm>
            <a:off x="5701139" y="1541721"/>
            <a:ext cx="6490861" cy="4221126"/>
          </a:xfrm>
        </p:spPr>
      </p:pic>
    </p:spTree>
    <p:extLst>
      <p:ext uri="{BB962C8B-B14F-4D97-AF65-F5344CB8AC3E}">
        <p14:creationId xmlns:p14="http://schemas.microsoft.com/office/powerpoint/2010/main" val="13106022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D6BEB-B27F-BBCF-6853-9FD64F988054}"/>
              </a:ext>
            </a:extLst>
          </p:cNvPr>
          <p:cNvSpPr>
            <a:spLocks noGrp="1"/>
          </p:cNvSpPr>
          <p:nvPr>
            <p:ph type="title"/>
          </p:nvPr>
        </p:nvSpPr>
        <p:spPr/>
        <p:txBody>
          <a:bodyPr/>
          <a:lstStyle/>
          <a:p>
            <a:r>
              <a:rPr lang="en-US" dirty="0"/>
              <a:t>Permitting Requirements</a:t>
            </a:r>
          </a:p>
        </p:txBody>
      </p:sp>
      <p:sp>
        <p:nvSpPr>
          <p:cNvPr id="3" name="Content Placeholder 2">
            <a:extLst>
              <a:ext uri="{FF2B5EF4-FFF2-40B4-BE49-F238E27FC236}">
                <a16:creationId xmlns:a16="http://schemas.microsoft.com/office/drawing/2014/main" id="{C044EB08-17DD-53E2-0478-8C9963CE2169}"/>
              </a:ext>
            </a:extLst>
          </p:cNvPr>
          <p:cNvSpPr>
            <a:spLocks noGrp="1"/>
          </p:cNvSpPr>
          <p:nvPr>
            <p:ph idx="1"/>
          </p:nvPr>
        </p:nvSpPr>
        <p:spPr/>
        <p:txBody>
          <a:bodyPr/>
          <a:lstStyle/>
          <a:p>
            <a:r>
              <a:rPr lang="en-US" dirty="0"/>
              <a:t>Massachusetts Environmental Policy Act</a:t>
            </a:r>
          </a:p>
          <a:p>
            <a:r>
              <a:rPr lang="en-US" dirty="0"/>
              <a:t>Pittsfield Conservation Commission/Mass DEP WPA NOI</a:t>
            </a:r>
          </a:p>
          <a:p>
            <a:r>
              <a:rPr lang="en-US" dirty="0"/>
              <a:t>MassDEP 401 Water Quality Certification</a:t>
            </a:r>
          </a:p>
          <a:p>
            <a:r>
              <a:rPr lang="en-US" dirty="0"/>
              <a:t>US Army Corps of Engineers Section Clean Water Act Section 404 Pre-Construction Notification (PCN)</a:t>
            </a:r>
          </a:p>
          <a:p>
            <a:r>
              <a:rPr lang="en-US" dirty="0"/>
              <a:t>MassDEP Chapter 91 License</a:t>
            </a:r>
          </a:p>
          <a:p>
            <a:r>
              <a:rPr lang="en-US" dirty="0"/>
              <a:t>FEMA Conditional Letter of Map Revision</a:t>
            </a:r>
          </a:p>
          <a:p>
            <a:r>
              <a:rPr lang="en-US" dirty="0"/>
              <a:t>Massachusetts Historical Commission Project Notification Filing</a:t>
            </a:r>
          </a:p>
          <a:p>
            <a:r>
              <a:rPr lang="en-US" dirty="0"/>
              <a:t>USFWS Endangered Species Consultation </a:t>
            </a:r>
          </a:p>
          <a:p>
            <a:endParaRPr lang="en-US" dirty="0"/>
          </a:p>
        </p:txBody>
      </p:sp>
    </p:spTree>
    <p:extLst>
      <p:ext uri="{BB962C8B-B14F-4D97-AF65-F5344CB8AC3E}">
        <p14:creationId xmlns:p14="http://schemas.microsoft.com/office/powerpoint/2010/main" val="2938540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EFF25-B19B-510B-232C-56560B073C39}"/>
              </a:ext>
            </a:extLst>
          </p:cNvPr>
          <p:cNvSpPr>
            <a:spLocks noGrp="1"/>
          </p:cNvSpPr>
          <p:nvPr>
            <p:ph type="title"/>
          </p:nvPr>
        </p:nvSpPr>
        <p:spPr>
          <a:xfrm>
            <a:off x="597529" y="814813"/>
            <a:ext cx="8676474" cy="2417274"/>
          </a:xfrm>
        </p:spPr>
        <p:txBody>
          <a:bodyPr/>
          <a:lstStyle/>
          <a:p>
            <a:pPr algn="ctr"/>
            <a:br>
              <a:rPr lang="en-US" dirty="0"/>
            </a:br>
            <a:r>
              <a:rPr lang="en-US" dirty="0"/>
              <a:t>Project Background</a:t>
            </a:r>
          </a:p>
        </p:txBody>
      </p:sp>
    </p:spTree>
    <p:extLst>
      <p:ext uri="{BB962C8B-B14F-4D97-AF65-F5344CB8AC3E}">
        <p14:creationId xmlns:p14="http://schemas.microsoft.com/office/powerpoint/2010/main" val="32465129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CEECE-1510-7DED-0F6E-82C063F289A9}"/>
              </a:ext>
            </a:extLst>
          </p:cNvPr>
          <p:cNvSpPr>
            <a:spLocks noGrp="1"/>
          </p:cNvSpPr>
          <p:nvPr>
            <p:ph type="title"/>
          </p:nvPr>
        </p:nvSpPr>
        <p:spPr/>
        <p:txBody>
          <a:bodyPr/>
          <a:lstStyle/>
          <a:p>
            <a:r>
              <a:rPr lang="en-US" dirty="0"/>
              <a:t>Tentative Schedule*</a:t>
            </a:r>
          </a:p>
        </p:txBody>
      </p:sp>
      <p:sp>
        <p:nvSpPr>
          <p:cNvPr id="3" name="Content Placeholder 2">
            <a:extLst>
              <a:ext uri="{FF2B5EF4-FFF2-40B4-BE49-F238E27FC236}">
                <a16:creationId xmlns:a16="http://schemas.microsoft.com/office/drawing/2014/main" id="{35C138D2-315F-7B98-534C-59E4194582DC}"/>
              </a:ext>
            </a:extLst>
          </p:cNvPr>
          <p:cNvSpPr>
            <a:spLocks noGrp="1"/>
          </p:cNvSpPr>
          <p:nvPr>
            <p:ph idx="1"/>
          </p:nvPr>
        </p:nvSpPr>
        <p:spPr/>
        <p:txBody>
          <a:bodyPr>
            <a:normAutofit/>
          </a:bodyPr>
          <a:lstStyle/>
          <a:p>
            <a:r>
              <a:rPr lang="en-US" dirty="0"/>
              <a:t>MEPA Submittal:  January 2024 (initiates official public comment period)</a:t>
            </a:r>
          </a:p>
          <a:p>
            <a:r>
              <a:rPr lang="en-US" dirty="0"/>
              <a:t>Additional Geotechnical Analysis:  January 2024</a:t>
            </a:r>
          </a:p>
          <a:p>
            <a:r>
              <a:rPr lang="en-US" dirty="0"/>
              <a:t>USACE PCN Submittal: March 2024</a:t>
            </a:r>
          </a:p>
          <a:p>
            <a:r>
              <a:rPr lang="en-US" dirty="0"/>
              <a:t>FEMA CLOMR Submittal:  Spring 2024</a:t>
            </a:r>
          </a:p>
          <a:p>
            <a:r>
              <a:rPr lang="en-US" dirty="0"/>
              <a:t>Final EIR and State/Local Permit Application Submittals:  Spring 2024</a:t>
            </a:r>
          </a:p>
          <a:p>
            <a:r>
              <a:rPr lang="en-US" dirty="0"/>
              <a:t>Final Design:  Spring - Fall 2024</a:t>
            </a:r>
          </a:p>
          <a:p>
            <a:r>
              <a:rPr lang="en-US" dirty="0"/>
              <a:t>Bidding: Winter/Spring 2025</a:t>
            </a:r>
          </a:p>
          <a:p>
            <a:r>
              <a:rPr lang="en-US" dirty="0"/>
              <a:t>Construction: Summer 2025</a:t>
            </a:r>
          </a:p>
          <a:p>
            <a:endParaRPr lang="en-US" dirty="0"/>
          </a:p>
        </p:txBody>
      </p:sp>
      <p:sp>
        <p:nvSpPr>
          <p:cNvPr id="4" name="TextBox 3">
            <a:extLst>
              <a:ext uri="{FF2B5EF4-FFF2-40B4-BE49-F238E27FC236}">
                <a16:creationId xmlns:a16="http://schemas.microsoft.com/office/drawing/2014/main" id="{9822EBA9-4F2F-7F72-7C6D-B97BB912E67D}"/>
              </a:ext>
            </a:extLst>
          </p:cNvPr>
          <p:cNvSpPr txBox="1"/>
          <p:nvPr/>
        </p:nvSpPr>
        <p:spPr>
          <a:xfrm>
            <a:off x="878187" y="6248400"/>
            <a:ext cx="8256760" cy="646331"/>
          </a:xfrm>
          <a:prstGeom prst="rect">
            <a:avLst/>
          </a:prstGeom>
          <a:noFill/>
        </p:spPr>
        <p:txBody>
          <a:bodyPr wrap="square" rtlCol="0">
            <a:spAutoFit/>
          </a:bodyPr>
          <a:lstStyle/>
          <a:p>
            <a:r>
              <a:rPr lang="en-US" dirty="0"/>
              <a:t>*Schedule dependent on weather and regulatory agency review timeframes and may be extended such that construction would begin in spring 2026</a:t>
            </a:r>
          </a:p>
        </p:txBody>
      </p:sp>
    </p:spTree>
    <p:extLst>
      <p:ext uri="{BB962C8B-B14F-4D97-AF65-F5344CB8AC3E}">
        <p14:creationId xmlns:p14="http://schemas.microsoft.com/office/powerpoint/2010/main" val="33350988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CCC7C-44C5-47D7-BB46-FE147FAE95D3}"/>
              </a:ext>
            </a:extLst>
          </p:cNvPr>
          <p:cNvSpPr>
            <a:spLocks noGrp="1"/>
          </p:cNvSpPr>
          <p:nvPr>
            <p:ph type="ctrTitle"/>
          </p:nvPr>
        </p:nvSpPr>
        <p:spPr>
          <a:xfrm>
            <a:off x="488049" y="318041"/>
            <a:ext cx="6157785" cy="4307148"/>
          </a:xfrm>
        </p:spPr>
        <p:txBody>
          <a:bodyPr anchor="ctr">
            <a:normAutofit/>
          </a:bodyPr>
          <a:lstStyle/>
          <a:p>
            <a:pPr algn="l"/>
            <a:r>
              <a:rPr lang="en-US" dirty="0"/>
              <a:t>Bel Air Dam Removal</a:t>
            </a:r>
            <a:br>
              <a:rPr lang="en-US" dirty="0"/>
            </a:br>
            <a:endParaRPr lang="en-US" dirty="0"/>
          </a:p>
        </p:txBody>
      </p:sp>
      <p:sp>
        <p:nvSpPr>
          <p:cNvPr id="3" name="Subtitle 2">
            <a:extLst>
              <a:ext uri="{FF2B5EF4-FFF2-40B4-BE49-F238E27FC236}">
                <a16:creationId xmlns:a16="http://schemas.microsoft.com/office/drawing/2014/main" id="{ADC335F0-2887-4FA8-9AF9-E8AA6B3054BE}"/>
              </a:ext>
            </a:extLst>
          </p:cNvPr>
          <p:cNvSpPr>
            <a:spLocks noGrp="1"/>
          </p:cNvSpPr>
          <p:nvPr>
            <p:ph type="subTitle" idx="1"/>
          </p:nvPr>
        </p:nvSpPr>
        <p:spPr>
          <a:xfrm>
            <a:off x="564292" y="3502481"/>
            <a:ext cx="4254082" cy="1625183"/>
          </a:xfrm>
        </p:spPr>
        <p:txBody>
          <a:bodyPr anchor="ctr">
            <a:normAutofit/>
          </a:bodyPr>
          <a:lstStyle/>
          <a:p>
            <a:pPr algn="l">
              <a:lnSpc>
                <a:spcPct val="90000"/>
              </a:lnSpc>
            </a:pPr>
            <a:endParaRPr lang="en-US" sz="2000" dirty="0">
              <a:solidFill>
                <a:schemeClr val="accent2"/>
              </a:solidFill>
            </a:endParaRPr>
          </a:p>
          <a:p>
            <a:pPr algn="l">
              <a:lnSpc>
                <a:spcPct val="90000"/>
              </a:lnSpc>
            </a:pPr>
            <a:r>
              <a:rPr lang="en-US" sz="2000" dirty="0">
                <a:solidFill>
                  <a:schemeClr val="accent2"/>
                </a:solidFill>
              </a:rPr>
              <a:t>September 5, 2023</a:t>
            </a:r>
          </a:p>
        </p:txBody>
      </p:sp>
      <p:pic>
        <p:nvPicPr>
          <p:cNvPr id="18" name="Picture 17" descr="A picture containing drawing&#10;&#10;Description automatically generated">
            <a:extLst>
              <a:ext uri="{FF2B5EF4-FFF2-40B4-BE49-F238E27FC236}">
                <a16:creationId xmlns:a16="http://schemas.microsoft.com/office/drawing/2014/main" id="{930B5376-47FF-477E-BB62-1F583CFAAB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7378" y="6194155"/>
            <a:ext cx="1939831" cy="442563"/>
          </a:xfrm>
          <a:prstGeom prst="rect">
            <a:avLst/>
          </a:prstGeom>
        </p:spPr>
      </p:pic>
      <p:pic>
        <p:nvPicPr>
          <p:cNvPr id="21" name="Picture 20" descr="Logo, company name&#10;&#10;Description automatically generated">
            <a:extLst>
              <a:ext uri="{FF2B5EF4-FFF2-40B4-BE49-F238E27FC236}">
                <a16:creationId xmlns:a16="http://schemas.microsoft.com/office/drawing/2014/main" id="{7E44A216-8450-43AC-9043-F48E1D1040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7120" y="5005447"/>
            <a:ext cx="1429659" cy="1694078"/>
          </a:xfrm>
          <a:prstGeom prst="rect">
            <a:avLst/>
          </a:prstGeom>
        </p:spPr>
      </p:pic>
    </p:spTree>
    <p:extLst>
      <p:ext uri="{BB962C8B-B14F-4D97-AF65-F5344CB8AC3E}">
        <p14:creationId xmlns:p14="http://schemas.microsoft.com/office/powerpoint/2010/main" val="1307934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F189CF-86E2-21CB-11F6-0ADC3CF3CFE4}"/>
              </a:ext>
            </a:extLst>
          </p:cNvPr>
          <p:cNvPicPr>
            <a:picLocks noChangeAspect="1"/>
          </p:cNvPicPr>
          <p:nvPr/>
        </p:nvPicPr>
        <p:blipFill rotWithShape="1">
          <a:blip r:embed="rId2"/>
          <a:srcRect b="14122"/>
          <a:stretch/>
        </p:blipFill>
        <p:spPr>
          <a:xfrm>
            <a:off x="20" y="10"/>
            <a:ext cx="12191980" cy="6857990"/>
          </a:xfrm>
          <a:prstGeom prst="rect">
            <a:avLst/>
          </a:prstGeom>
        </p:spPr>
      </p:pic>
    </p:spTree>
    <p:extLst>
      <p:ext uri="{BB962C8B-B14F-4D97-AF65-F5344CB8AC3E}">
        <p14:creationId xmlns:p14="http://schemas.microsoft.com/office/powerpoint/2010/main" val="2388509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602C6-0506-44BE-9609-87D90CABE52A}"/>
              </a:ext>
            </a:extLst>
          </p:cNvPr>
          <p:cNvSpPr>
            <a:spLocks noGrp="1"/>
          </p:cNvSpPr>
          <p:nvPr>
            <p:ph type="title"/>
          </p:nvPr>
        </p:nvSpPr>
        <p:spPr>
          <a:xfrm>
            <a:off x="677333" y="609600"/>
            <a:ext cx="10433690" cy="1320800"/>
          </a:xfrm>
        </p:spPr>
        <p:txBody>
          <a:bodyPr/>
          <a:lstStyle/>
          <a:p>
            <a:r>
              <a:rPr lang="en-US" dirty="0"/>
              <a:t>DCR Abandoned Dams Program</a:t>
            </a:r>
          </a:p>
        </p:txBody>
      </p:sp>
      <p:sp>
        <p:nvSpPr>
          <p:cNvPr id="3" name="Content Placeholder 2">
            <a:extLst>
              <a:ext uri="{FF2B5EF4-FFF2-40B4-BE49-F238E27FC236}">
                <a16:creationId xmlns:a16="http://schemas.microsoft.com/office/drawing/2014/main" id="{25B9322F-C380-48E4-91CE-EE0A38F0C12F}"/>
              </a:ext>
            </a:extLst>
          </p:cNvPr>
          <p:cNvSpPr>
            <a:spLocks noGrp="1"/>
          </p:cNvSpPr>
          <p:nvPr>
            <p:ph idx="1"/>
          </p:nvPr>
        </p:nvSpPr>
        <p:spPr>
          <a:xfrm>
            <a:off x="677333" y="5214574"/>
            <a:ext cx="9525921" cy="1320801"/>
          </a:xfrm>
        </p:spPr>
        <p:txBody>
          <a:bodyPr numCol="2">
            <a:normAutofit/>
          </a:bodyPr>
          <a:lstStyle/>
          <a:p>
            <a:r>
              <a:rPr lang="en-US" dirty="0"/>
              <a:t>Lowes Pond Dam, Oxford</a:t>
            </a:r>
          </a:p>
          <a:p>
            <a:r>
              <a:rPr lang="en-US" dirty="0"/>
              <a:t>Monument Pond Dam, Freetown</a:t>
            </a:r>
          </a:p>
          <a:p>
            <a:r>
              <a:rPr lang="en-US" dirty="0"/>
              <a:t>Factory Village Pond Dam, Ashburnham</a:t>
            </a:r>
          </a:p>
          <a:p>
            <a:r>
              <a:rPr lang="en-US" dirty="0"/>
              <a:t>Bird Pond Dam, Walpole</a:t>
            </a:r>
          </a:p>
          <a:p>
            <a:r>
              <a:rPr lang="en-US" dirty="0">
                <a:highlight>
                  <a:srgbClr val="FFFF00"/>
                </a:highlight>
              </a:rPr>
              <a:t>Bel Air Dam, Pittsfield</a:t>
            </a:r>
          </a:p>
          <a:p>
            <a:r>
              <a:rPr lang="en-US" dirty="0"/>
              <a:t>Barre Reservoir Dam, Barre</a:t>
            </a:r>
          </a:p>
        </p:txBody>
      </p:sp>
      <p:pic>
        <p:nvPicPr>
          <p:cNvPr id="6" name="Picture 5">
            <a:extLst>
              <a:ext uri="{FF2B5EF4-FFF2-40B4-BE49-F238E27FC236}">
                <a16:creationId xmlns:a16="http://schemas.microsoft.com/office/drawing/2014/main" id="{5B49DFC7-C332-4586-A506-24BE5EB0B58C}"/>
              </a:ext>
            </a:extLst>
          </p:cNvPr>
          <p:cNvPicPr>
            <a:picLocks noChangeAspect="1"/>
          </p:cNvPicPr>
          <p:nvPr/>
        </p:nvPicPr>
        <p:blipFill>
          <a:blip r:embed="rId2"/>
          <a:stretch>
            <a:fillRect/>
          </a:stretch>
        </p:blipFill>
        <p:spPr>
          <a:xfrm>
            <a:off x="1382231" y="1254642"/>
            <a:ext cx="6118439" cy="3573917"/>
          </a:xfrm>
          <a:prstGeom prst="rect">
            <a:avLst/>
          </a:prstGeom>
        </p:spPr>
      </p:pic>
      <p:sp>
        <p:nvSpPr>
          <p:cNvPr id="7" name="TextBox 6">
            <a:extLst>
              <a:ext uri="{FF2B5EF4-FFF2-40B4-BE49-F238E27FC236}">
                <a16:creationId xmlns:a16="http://schemas.microsoft.com/office/drawing/2014/main" id="{054DB6D8-7EA4-42A9-9508-CB3577C996B2}"/>
              </a:ext>
            </a:extLst>
          </p:cNvPr>
          <p:cNvSpPr txBox="1"/>
          <p:nvPr/>
        </p:nvSpPr>
        <p:spPr>
          <a:xfrm>
            <a:off x="7500670" y="1180964"/>
            <a:ext cx="3911097" cy="3693319"/>
          </a:xfrm>
          <a:prstGeom prst="rect">
            <a:avLst/>
          </a:prstGeom>
          <a:noFill/>
          <a:ln w="38100">
            <a:solidFill>
              <a:schemeClr val="accent1">
                <a:lumMod val="75000"/>
              </a:schemeClr>
            </a:solidFill>
          </a:ln>
        </p:spPr>
        <p:txBody>
          <a:bodyPr wrap="square" rtlCol="0">
            <a:spAutoFit/>
          </a:bodyPr>
          <a:lstStyle/>
          <a:p>
            <a:r>
              <a:rPr lang="en-US" dirty="0"/>
              <a:t>These 6 are some of the many abandoned dams with no active ownership in the state.  These were prioritized because they are the highest risk to the public as all are Significant or High Hazard dams in Unsafe to Poor condition. Currently Dam Safety inspects each dam regularly and hires contractors to perform maintenance as needed at Commonwealth’s cost.  Currently none comply with Dam Safety Regulations.</a:t>
            </a:r>
          </a:p>
        </p:txBody>
      </p:sp>
    </p:spTree>
    <p:extLst>
      <p:ext uri="{BB962C8B-B14F-4D97-AF65-F5344CB8AC3E}">
        <p14:creationId xmlns:p14="http://schemas.microsoft.com/office/powerpoint/2010/main" val="2023821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85E653-8635-5F18-46DC-B35DEDF0B34C}"/>
              </a:ext>
            </a:extLst>
          </p:cNvPr>
          <p:cNvPicPr>
            <a:picLocks noChangeAspect="1"/>
          </p:cNvPicPr>
          <p:nvPr/>
        </p:nvPicPr>
        <p:blipFill>
          <a:blip r:embed="rId2"/>
          <a:stretch>
            <a:fillRect/>
          </a:stretch>
        </p:blipFill>
        <p:spPr>
          <a:xfrm>
            <a:off x="2679268" y="24347"/>
            <a:ext cx="6294611" cy="6833653"/>
          </a:xfrm>
          <a:prstGeom prst="rect">
            <a:avLst/>
          </a:prstGeom>
        </p:spPr>
      </p:pic>
    </p:spTree>
    <p:extLst>
      <p:ext uri="{BB962C8B-B14F-4D97-AF65-F5344CB8AC3E}">
        <p14:creationId xmlns:p14="http://schemas.microsoft.com/office/powerpoint/2010/main" val="3770167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9017F-1F42-47B4-926F-4B483D6C1647}"/>
              </a:ext>
            </a:extLst>
          </p:cNvPr>
          <p:cNvSpPr>
            <a:spLocks noGrp="1"/>
          </p:cNvSpPr>
          <p:nvPr>
            <p:ph type="title"/>
          </p:nvPr>
        </p:nvSpPr>
        <p:spPr/>
        <p:txBody>
          <a:bodyPr>
            <a:noAutofit/>
          </a:bodyPr>
          <a:lstStyle/>
          <a:p>
            <a:pPr algn="ctr"/>
            <a:r>
              <a:rPr lang="en-US" sz="4400" dirty="0"/>
              <a:t>Bel Air Dam Pittsfield</a:t>
            </a:r>
          </a:p>
        </p:txBody>
      </p:sp>
      <p:pic>
        <p:nvPicPr>
          <p:cNvPr id="8" name="Content Placeholder 7">
            <a:extLst>
              <a:ext uri="{FF2B5EF4-FFF2-40B4-BE49-F238E27FC236}">
                <a16:creationId xmlns:a16="http://schemas.microsoft.com/office/drawing/2014/main" id="{798D7866-04CE-44D9-B95B-2A2901FF9652}"/>
              </a:ext>
            </a:extLst>
          </p:cNvPr>
          <p:cNvPicPr>
            <a:picLocks noGrp="1" noChangeAspect="1"/>
          </p:cNvPicPr>
          <p:nvPr>
            <p:ph idx="1"/>
          </p:nvPr>
        </p:nvPicPr>
        <p:blipFill>
          <a:blip r:embed="rId2"/>
          <a:stretch>
            <a:fillRect/>
          </a:stretch>
        </p:blipFill>
        <p:spPr>
          <a:xfrm>
            <a:off x="4946878" y="514350"/>
            <a:ext cx="4141331" cy="5527675"/>
          </a:xfrm>
        </p:spPr>
      </p:pic>
    </p:spTree>
    <p:extLst>
      <p:ext uri="{BB962C8B-B14F-4D97-AF65-F5344CB8AC3E}">
        <p14:creationId xmlns:p14="http://schemas.microsoft.com/office/powerpoint/2010/main" val="7896369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602C6-0506-44BE-9609-87D90CABE52A}"/>
              </a:ext>
            </a:extLst>
          </p:cNvPr>
          <p:cNvSpPr>
            <a:spLocks noGrp="1"/>
          </p:cNvSpPr>
          <p:nvPr>
            <p:ph type="title"/>
          </p:nvPr>
        </p:nvSpPr>
        <p:spPr/>
        <p:txBody>
          <a:bodyPr/>
          <a:lstStyle/>
          <a:p>
            <a:r>
              <a:rPr lang="en-US" dirty="0"/>
              <a:t>Phase II Investigation and Alternatives Analysis Components – 2019 -2020</a:t>
            </a:r>
          </a:p>
        </p:txBody>
      </p:sp>
      <p:sp>
        <p:nvSpPr>
          <p:cNvPr id="3" name="Content Placeholder 2">
            <a:extLst>
              <a:ext uri="{FF2B5EF4-FFF2-40B4-BE49-F238E27FC236}">
                <a16:creationId xmlns:a16="http://schemas.microsoft.com/office/drawing/2014/main" id="{25B9322F-C380-48E4-91CE-EE0A38F0C12F}"/>
              </a:ext>
            </a:extLst>
          </p:cNvPr>
          <p:cNvSpPr>
            <a:spLocks noGrp="1"/>
          </p:cNvSpPr>
          <p:nvPr>
            <p:ph idx="1"/>
          </p:nvPr>
        </p:nvSpPr>
        <p:spPr>
          <a:xfrm>
            <a:off x="677334" y="2190362"/>
            <a:ext cx="8596668" cy="3880773"/>
          </a:xfrm>
        </p:spPr>
        <p:txBody>
          <a:bodyPr/>
          <a:lstStyle/>
          <a:p>
            <a:r>
              <a:rPr lang="en-US" dirty="0"/>
              <a:t>Condition Assessment</a:t>
            </a:r>
          </a:p>
          <a:p>
            <a:r>
              <a:rPr lang="en-US" dirty="0"/>
              <a:t>Topographic / Bathymetric Surveys</a:t>
            </a:r>
          </a:p>
          <a:p>
            <a:r>
              <a:rPr lang="en-US" dirty="0"/>
              <a:t>Subsurface Investigation</a:t>
            </a:r>
          </a:p>
          <a:p>
            <a:r>
              <a:rPr lang="en-US" dirty="0"/>
              <a:t>Spillway Adequacy Evaluation</a:t>
            </a:r>
          </a:p>
          <a:p>
            <a:r>
              <a:rPr lang="en-US" dirty="0"/>
              <a:t>Seepage and Stability Evaluation</a:t>
            </a:r>
          </a:p>
          <a:p>
            <a:r>
              <a:rPr lang="en-US" dirty="0"/>
              <a:t>Sediment Sampling and Management Plan</a:t>
            </a:r>
          </a:p>
          <a:p>
            <a:r>
              <a:rPr lang="en-US" dirty="0"/>
              <a:t>Develop Alternative Concepts / Costs (Repair, Partial Removal, Full Removal)</a:t>
            </a:r>
          </a:p>
        </p:txBody>
      </p:sp>
    </p:spTree>
    <p:extLst>
      <p:ext uri="{BB962C8B-B14F-4D97-AF65-F5344CB8AC3E}">
        <p14:creationId xmlns:p14="http://schemas.microsoft.com/office/powerpoint/2010/main" val="16244477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55728-5533-827B-5B68-1912186D26FC}"/>
              </a:ext>
            </a:extLst>
          </p:cNvPr>
          <p:cNvSpPr>
            <a:spLocks noGrp="1"/>
          </p:cNvSpPr>
          <p:nvPr>
            <p:ph type="title"/>
          </p:nvPr>
        </p:nvSpPr>
        <p:spPr/>
        <p:txBody>
          <a:bodyPr/>
          <a:lstStyle/>
          <a:p>
            <a:r>
              <a:rPr lang="en-US" dirty="0"/>
              <a:t>Alternatives Analysis</a:t>
            </a:r>
          </a:p>
        </p:txBody>
      </p:sp>
      <p:sp>
        <p:nvSpPr>
          <p:cNvPr id="3" name="Content Placeholder 2">
            <a:extLst>
              <a:ext uri="{FF2B5EF4-FFF2-40B4-BE49-F238E27FC236}">
                <a16:creationId xmlns:a16="http://schemas.microsoft.com/office/drawing/2014/main" id="{084A0D01-F53E-5484-8939-C529ED392E58}"/>
              </a:ext>
            </a:extLst>
          </p:cNvPr>
          <p:cNvSpPr>
            <a:spLocks noGrp="1"/>
          </p:cNvSpPr>
          <p:nvPr>
            <p:ph idx="1"/>
          </p:nvPr>
        </p:nvSpPr>
        <p:spPr>
          <a:xfrm>
            <a:off x="677334" y="1330859"/>
            <a:ext cx="10250199" cy="5527141"/>
          </a:xfrm>
        </p:spPr>
        <p:txBody>
          <a:bodyPr>
            <a:normAutofit fontScale="47500" lnSpcReduction="20000"/>
          </a:bodyPr>
          <a:lstStyle/>
          <a:p>
            <a:pPr>
              <a:lnSpc>
                <a:spcPct val="120000"/>
              </a:lnSpc>
            </a:pPr>
            <a:r>
              <a:rPr lang="en-US" sz="4500" dirty="0"/>
              <a:t>No Action</a:t>
            </a:r>
          </a:p>
          <a:p>
            <a:pPr>
              <a:lnSpc>
                <a:spcPct val="120000"/>
              </a:lnSpc>
            </a:pPr>
            <a:r>
              <a:rPr lang="en-US" sz="4500" dirty="0"/>
              <a:t>Repair</a:t>
            </a:r>
          </a:p>
          <a:p>
            <a:pPr lvl="1">
              <a:lnSpc>
                <a:spcPct val="120000"/>
              </a:lnSpc>
            </a:pPr>
            <a:r>
              <a:rPr lang="en-US" sz="4500" dirty="0"/>
              <a:t>Restoration of dam to meet Massachusetts Dam Safety Regulations</a:t>
            </a:r>
          </a:p>
          <a:p>
            <a:pPr lvl="1">
              <a:lnSpc>
                <a:spcPct val="120000"/>
              </a:lnSpc>
            </a:pPr>
            <a:r>
              <a:rPr lang="en-US" sz="4500" dirty="0"/>
              <a:t>Sediment removal</a:t>
            </a:r>
          </a:p>
          <a:p>
            <a:pPr lvl="1">
              <a:lnSpc>
                <a:spcPct val="120000"/>
              </a:lnSpc>
            </a:pPr>
            <a:r>
              <a:rPr lang="en-US" sz="4500" dirty="0"/>
              <a:t>Ongoing operation and maintenance of a High Hazard Dam</a:t>
            </a:r>
          </a:p>
          <a:p>
            <a:pPr lvl="1">
              <a:lnSpc>
                <a:spcPct val="120000"/>
              </a:lnSpc>
            </a:pPr>
            <a:r>
              <a:rPr lang="en-US" sz="4500" dirty="0"/>
              <a:t>Requires Municipal or other Owner Commitment to Achieve Property Ownership</a:t>
            </a:r>
          </a:p>
          <a:p>
            <a:pPr>
              <a:lnSpc>
                <a:spcPct val="120000"/>
              </a:lnSpc>
            </a:pPr>
            <a:r>
              <a:rPr lang="en-US" sz="4500" dirty="0"/>
              <a:t>Partial Removal</a:t>
            </a:r>
          </a:p>
          <a:p>
            <a:pPr lvl="1">
              <a:lnSpc>
                <a:spcPct val="120000"/>
              </a:lnSpc>
            </a:pPr>
            <a:r>
              <a:rPr lang="en-US" sz="4500" dirty="0"/>
              <a:t>Reducing height of dam and storage capacity of spillway</a:t>
            </a:r>
          </a:p>
          <a:p>
            <a:pPr lvl="1">
              <a:lnSpc>
                <a:spcPct val="120000"/>
              </a:lnSpc>
            </a:pPr>
            <a:r>
              <a:rPr lang="en-US" sz="4500" dirty="0"/>
              <a:t>Result in reclassification as non-jurisdictional</a:t>
            </a:r>
          </a:p>
          <a:p>
            <a:pPr marL="342900" lvl="1" indent="-342900">
              <a:lnSpc>
                <a:spcPct val="120000"/>
              </a:lnSpc>
            </a:pPr>
            <a:r>
              <a:rPr lang="en-US" sz="4500" dirty="0"/>
              <a:t>Full Dam Removal </a:t>
            </a:r>
          </a:p>
          <a:p>
            <a:pPr lvl="1">
              <a:lnSpc>
                <a:spcPct val="120000"/>
              </a:lnSpc>
            </a:pPr>
            <a:r>
              <a:rPr lang="en-US" sz="4500" dirty="0"/>
              <a:t>Generally Preferred Given No Municipal Interest in Dam Repair</a:t>
            </a:r>
          </a:p>
          <a:p>
            <a:pPr lvl="1"/>
            <a:endParaRPr lang="en-US" dirty="0"/>
          </a:p>
        </p:txBody>
      </p:sp>
    </p:spTree>
    <p:extLst>
      <p:ext uri="{BB962C8B-B14F-4D97-AF65-F5344CB8AC3E}">
        <p14:creationId xmlns:p14="http://schemas.microsoft.com/office/powerpoint/2010/main" val="3195779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1581F-0800-4FF8-A2CB-C137A75D7191}"/>
              </a:ext>
            </a:extLst>
          </p:cNvPr>
          <p:cNvSpPr>
            <a:spLocks noGrp="1"/>
          </p:cNvSpPr>
          <p:nvPr>
            <p:ph type="title"/>
          </p:nvPr>
        </p:nvSpPr>
        <p:spPr>
          <a:xfrm>
            <a:off x="4626306" y="633317"/>
            <a:ext cx="4231944" cy="1320800"/>
          </a:xfrm>
        </p:spPr>
        <p:txBody>
          <a:bodyPr>
            <a:normAutofit/>
          </a:bodyPr>
          <a:lstStyle/>
          <a:p>
            <a:r>
              <a:rPr lang="en-US" dirty="0"/>
              <a:t>Bel Air Dam, Pittsfield, MA</a:t>
            </a:r>
          </a:p>
        </p:txBody>
      </p:sp>
      <p:pic>
        <p:nvPicPr>
          <p:cNvPr id="7" name="Picture 6">
            <a:extLst>
              <a:ext uri="{FF2B5EF4-FFF2-40B4-BE49-F238E27FC236}">
                <a16:creationId xmlns:a16="http://schemas.microsoft.com/office/drawing/2014/main" id="{990FADC4-E194-46C7-9042-341D2451D80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67594" y="513643"/>
            <a:ext cx="3842534" cy="2880947"/>
          </a:xfrm>
          <a:prstGeom prst="rect">
            <a:avLst/>
          </a:prstGeom>
        </p:spPr>
      </p:pic>
      <p:sp>
        <p:nvSpPr>
          <p:cNvPr id="3" name="Content Placeholder 2">
            <a:extLst>
              <a:ext uri="{FF2B5EF4-FFF2-40B4-BE49-F238E27FC236}">
                <a16:creationId xmlns:a16="http://schemas.microsoft.com/office/drawing/2014/main" id="{D37F1C8C-A92A-48CB-BD08-6FE046942965}"/>
              </a:ext>
            </a:extLst>
          </p:cNvPr>
          <p:cNvSpPr>
            <a:spLocks noGrp="1"/>
          </p:cNvSpPr>
          <p:nvPr>
            <p:ph idx="1"/>
          </p:nvPr>
        </p:nvSpPr>
        <p:spPr>
          <a:xfrm>
            <a:off x="4626306" y="1813249"/>
            <a:ext cx="6413169" cy="4749494"/>
          </a:xfrm>
        </p:spPr>
        <p:txBody>
          <a:bodyPr>
            <a:normAutofit lnSpcReduction="10000"/>
          </a:bodyPr>
          <a:lstStyle/>
          <a:p>
            <a:r>
              <a:rPr lang="en-US" dirty="0"/>
              <a:t>Built in 1832</a:t>
            </a:r>
          </a:p>
          <a:p>
            <a:r>
              <a:rPr lang="en-US" dirty="0"/>
              <a:t>Used for power generation for a woolen mill until 1920s</a:t>
            </a:r>
          </a:p>
          <a:p>
            <a:r>
              <a:rPr lang="en-US" dirty="0"/>
              <a:t>Owner is deceased</a:t>
            </a:r>
          </a:p>
          <a:p>
            <a:r>
              <a:rPr lang="en-US" dirty="0"/>
              <a:t>Combined earthen embankment, stone masonry, and concrete structure</a:t>
            </a:r>
          </a:p>
          <a:p>
            <a:r>
              <a:rPr lang="en-US" dirty="0"/>
              <a:t>Height of 26.5’, 200’ long with a capacity of 56 acre-feet</a:t>
            </a:r>
          </a:p>
          <a:p>
            <a:r>
              <a:rPr lang="en-US" dirty="0"/>
              <a:t>Upstream of several businesses, residences and roads</a:t>
            </a:r>
          </a:p>
          <a:p>
            <a:r>
              <a:rPr lang="en-US" dirty="0"/>
              <a:t>Failure may cause loss of life and substantial damages</a:t>
            </a:r>
          </a:p>
          <a:p>
            <a:r>
              <a:rPr lang="en-US" dirty="0"/>
              <a:t>High hazard dam classification</a:t>
            </a:r>
          </a:p>
          <a:p>
            <a:r>
              <a:rPr lang="en-US" dirty="0"/>
              <a:t>Unsafe condition and Structurally Deficient</a:t>
            </a:r>
          </a:p>
          <a:p>
            <a:r>
              <a:rPr lang="en-US" dirty="0"/>
              <a:t>City in support of dam removal – preferred alternative</a:t>
            </a:r>
          </a:p>
          <a:p>
            <a:r>
              <a:rPr lang="en-US" dirty="0"/>
              <a:t>Current dam removal cost estimate:  Approximately $19MM</a:t>
            </a:r>
          </a:p>
        </p:txBody>
      </p:sp>
      <p:pic>
        <p:nvPicPr>
          <p:cNvPr id="5" name="Picture 4">
            <a:extLst>
              <a:ext uri="{FF2B5EF4-FFF2-40B4-BE49-F238E27FC236}">
                <a16:creationId xmlns:a16="http://schemas.microsoft.com/office/drawing/2014/main" id="{0AFB91AB-9362-40B6-8C88-EBC49128FB3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54802" y="3681796"/>
            <a:ext cx="3842534" cy="2880947"/>
          </a:xfrm>
          <a:prstGeom prst="rect">
            <a:avLst/>
          </a:prstGeom>
        </p:spPr>
      </p:pic>
      <p:sp>
        <p:nvSpPr>
          <p:cNvPr id="8" name="TextBox 7">
            <a:extLst>
              <a:ext uri="{FF2B5EF4-FFF2-40B4-BE49-F238E27FC236}">
                <a16:creationId xmlns:a16="http://schemas.microsoft.com/office/drawing/2014/main" id="{0C34A30F-98AC-4B59-BE0F-5BC5D7BE9423}"/>
              </a:ext>
            </a:extLst>
          </p:cNvPr>
          <p:cNvSpPr txBox="1"/>
          <p:nvPr/>
        </p:nvSpPr>
        <p:spPr>
          <a:xfrm>
            <a:off x="567594" y="3753636"/>
            <a:ext cx="3459051" cy="430887"/>
          </a:xfrm>
          <a:prstGeom prst="rect">
            <a:avLst/>
          </a:prstGeom>
          <a:noFill/>
        </p:spPr>
        <p:txBody>
          <a:bodyPr wrap="square" rtlCol="0">
            <a:spAutoFit/>
          </a:bodyPr>
          <a:lstStyle/>
          <a:p>
            <a:r>
              <a:rPr lang="en-US" sz="1100" b="1" dirty="0">
                <a:solidFill>
                  <a:schemeClr val="bg1"/>
                </a:solidFill>
              </a:rPr>
              <a:t>View of auxiliary spillway from </a:t>
            </a:r>
          </a:p>
          <a:p>
            <a:r>
              <a:rPr lang="en-US" sz="1100" b="1" dirty="0">
                <a:solidFill>
                  <a:schemeClr val="bg1"/>
                </a:solidFill>
              </a:rPr>
              <a:t>downstream side of dam.</a:t>
            </a:r>
            <a:endParaRPr lang="en-US" sz="1100" dirty="0">
              <a:solidFill>
                <a:schemeClr val="bg1"/>
              </a:solidFill>
            </a:endParaRPr>
          </a:p>
        </p:txBody>
      </p:sp>
      <p:sp>
        <p:nvSpPr>
          <p:cNvPr id="21" name="TextBox 20">
            <a:extLst>
              <a:ext uri="{FF2B5EF4-FFF2-40B4-BE49-F238E27FC236}">
                <a16:creationId xmlns:a16="http://schemas.microsoft.com/office/drawing/2014/main" id="{0E6FEDED-31DA-4716-ACF5-A995AF765775}"/>
              </a:ext>
            </a:extLst>
          </p:cNvPr>
          <p:cNvSpPr txBox="1"/>
          <p:nvPr/>
        </p:nvSpPr>
        <p:spPr>
          <a:xfrm>
            <a:off x="521083" y="2891863"/>
            <a:ext cx="3654145" cy="430887"/>
          </a:xfrm>
          <a:prstGeom prst="rect">
            <a:avLst/>
          </a:prstGeom>
          <a:noFill/>
        </p:spPr>
        <p:txBody>
          <a:bodyPr wrap="square" rtlCol="0">
            <a:spAutoFit/>
          </a:bodyPr>
          <a:lstStyle/>
          <a:p>
            <a:r>
              <a:rPr lang="en-US" sz="1100" b="1" dirty="0">
                <a:solidFill>
                  <a:schemeClr val="bg1"/>
                </a:solidFill>
              </a:rPr>
              <a:t>View of sluiceway from </a:t>
            </a:r>
          </a:p>
          <a:p>
            <a:r>
              <a:rPr lang="en-US" sz="1100" b="1" dirty="0">
                <a:solidFill>
                  <a:schemeClr val="bg1"/>
                </a:solidFill>
              </a:rPr>
              <a:t>downstream side of dam.</a:t>
            </a:r>
            <a:endParaRPr lang="en-US" sz="1100" dirty="0">
              <a:solidFill>
                <a:schemeClr val="bg1"/>
              </a:solidFill>
            </a:endParaRPr>
          </a:p>
        </p:txBody>
      </p:sp>
    </p:spTree>
    <p:extLst>
      <p:ext uri="{BB962C8B-B14F-4D97-AF65-F5344CB8AC3E}">
        <p14:creationId xmlns:p14="http://schemas.microsoft.com/office/powerpoint/2010/main" val="4005136359"/>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6568</TotalTime>
  <Words>1171</Words>
  <Application>Microsoft Office PowerPoint</Application>
  <PresentationFormat>Widescreen</PresentationFormat>
  <Paragraphs>172</Paragraphs>
  <Slides>32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Calibri</vt:lpstr>
      <vt:lpstr>Symbol</vt:lpstr>
      <vt:lpstr>Trebuchet MS</vt:lpstr>
      <vt:lpstr>Wingdings 3</vt:lpstr>
      <vt:lpstr>Facet</vt:lpstr>
      <vt:lpstr>Bel Air Dam Removal  Community Meeting </vt:lpstr>
      <vt:lpstr>Agenda</vt:lpstr>
      <vt:lpstr> Project Background</vt:lpstr>
      <vt:lpstr>DCR Abandoned Dams Program</vt:lpstr>
      <vt:lpstr>PowerPoint Presentation</vt:lpstr>
      <vt:lpstr>Bel Air Dam Pittsfield</vt:lpstr>
      <vt:lpstr>Phase II Investigation and Alternatives Analysis Components – 2019 -2020</vt:lpstr>
      <vt:lpstr>Alternatives Analysis</vt:lpstr>
      <vt:lpstr>Bel Air Dam, Pittsfield, MA</vt:lpstr>
      <vt:lpstr>Existing Conditions</vt:lpstr>
      <vt:lpstr>Ongoing Inspection and Maintenance</vt:lpstr>
      <vt:lpstr>Emergency Action Plan</vt:lpstr>
      <vt:lpstr>Existing Conditions</vt:lpstr>
      <vt:lpstr>PowerPoint Presentation</vt:lpstr>
      <vt:lpstr>PowerPoint Presentation</vt:lpstr>
      <vt:lpstr>Existing Sediment</vt:lpstr>
      <vt:lpstr>Proposed Conditions</vt:lpstr>
      <vt:lpstr>Current Working Draft of Restored Stream Layout</vt:lpstr>
      <vt:lpstr>Current Working Draft of Restored Stream Profile</vt:lpstr>
      <vt:lpstr>Current Working Draft of Restored Stream Profile</vt:lpstr>
      <vt:lpstr>Current Working Draft of Typical Section</vt:lpstr>
      <vt:lpstr>Proposed Impacts</vt:lpstr>
      <vt:lpstr>Wetland Resource Area Impacts</vt:lpstr>
      <vt:lpstr>Environmental Justice Communities</vt:lpstr>
      <vt:lpstr>Limited English Proficiency Populations</vt:lpstr>
      <vt:lpstr>EJ Impacts</vt:lpstr>
      <vt:lpstr>Mitigation</vt:lpstr>
      <vt:lpstr>Downstream Parcel – 370 Waconah Street</vt:lpstr>
      <vt:lpstr>Permitting Requirements</vt:lpstr>
      <vt:lpstr>Tentative Schedule*</vt:lpstr>
      <vt:lpstr>Bel Air Dam Removal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Evaluation of 6 Abandoned Dams</dc:title>
  <dc:creator>Ricketts, Taelise</dc:creator>
  <cp:lastModifiedBy>Doyle-Breen, Jennifer</cp:lastModifiedBy>
  <cp:revision>108</cp:revision>
  <cp:lastPrinted>2023-09-05T20:52:47Z</cp:lastPrinted>
  <dcterms:created xsi:type="dcterms:W3CDTF">2020-12-03T21:31:41Z</dcterms:created>
  <dcterms:modified xsi:type="dcterms:W3CDTF">2023-12-05T21:31:12Z</dcterms:modified>
</cp:coreProperties>
</file>